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15"/>
  </p:notesMasterIdLst>
  <p:sldIdLst>
    <p:sldId id="256" r:id="rId2"/>
    <p:sldId id="403" r:id="rId3"/>
    <p:sldId id="471" r:id="rId4"/>
    <p:sldId id="579" r:id="rId5"/>
    <p:sldId id="563" r:id="rId6"/>
    <p:sldId id="629" r:id="rId7"/>
    <p:sldId id="664" r:id="rId8"/>
    <p:sldId id="564" r:id="rId9"/>
    <p:sldId id="574" r:id="rId10"/>
    <p:sldId id="672" r:id="rId11"/>
    <p:sldId id="566" r:id="rId12"/>
    <p:sldId id="565" r:id="rId13"/>
    <p:sldId id="499" r:id="rId14"/>
    <p:sldId id="508" r:id="rId15"/>
    <p:sldId id="520" r:id="rId16"/>
    <p:sldId id="575" r:id="rId17"/>
    <p:sldId id="557" r:id="rId18"/>
    <p:sldId id="666" r:id="rId19"/>
    <p:sldId id="667" r:id="rId20"/>
    <p:sldId id="681" r:id="rId21"/>
    <p:sldId id="668" r:id="rId22"/>
    <p:sldId id="669" r:id="rId23"/>
    <p:sldId id="670" r:id="rId24"/>
    <p:sldId id="569" r:id="rId25"/>
    <p:sldId id="671" r:id="rId26"/>
    <p:sldId id="584" r:id="rId27"/>
    <p:sldId id="509" r:id="rId28"/>
    <p:sldId id="662" r:id="rId29"/>
    <p:sldId id="578" r:id="rId30"/>
    <p:sldId id="510" r:id="rId31"/>
    <p:sldId id="663" r:id="rId32"/>
    <p:sldId id="549" r:id="rId33"/>
    <p:sldId id="577" r:id="rId34"/>
    <p:sldId id="572" r:id="rId35"/>
    <p:sldId id="583" r:id="rId36"/>
    <p:sldId id="598" r:id="rId37"/>
    <p:sldId id="587" r:id="rId38"/>
    <p:sldId id="591" r:id="rId39"/>
    <p:sldId id="590" r:id="rId40"/>
    <p:sldId id="588" r:id="rId41"/>
    <p:sldId id="589" r:id="rId42"/>
    <p:sldId id="639" r:id="rId43"/>
    <p:sldId id="592" r:id="rId44"/>
    <p:sldId id="594" r:id="rId45"/>
    <p:sldId id="593" r:id="rId46"/>
    <p:sldId id="596" r:id="rId47"/>
    <p:sldId id="597" r:id="rId48"/>
    <p:sldId id="585" r:id="rId49"/>
    <p:sldId id="582" r:id="rId50"/>
    <p:sldId id="551" r:id="rId51"/>
    <p:sldId id="552" r:id="rId52"/>
    <p:sldId id="599" r:id="rId53"/>
    <p:sldId id="600" r:id="rId54"/>
    <p:sldId id="601" r:id="rId55"/>
    <p:sldId id="553" r:id="rId56"/>
    <p:sldId id="602" r:id="rId57"/>
    <p:sldId id="603" r:id="rId58"/>
    <p:sldId id="604" r:id="rId59"/>
    <p:sldId id="606" r:id="rId60"/>
    <p:sldId id="610" r:id="rId61"/>
    <p:sldId id="611" r:id="rId62"/>
    <p:sldId id="612" r:id="rId63"/>
    <p:sldId id="613" r:id="rId64"/>
    <p:sldId id="632" r:id="rId65"/>
    <p:sldId id="634" r:id="rId66"/>
    <p:sldId id="673" r:id="rId67"/>
    <p:sldId id="635" r:id="rId68"/>
    <p:sldId id="636" r:id="rId69"/>
    <p:sldId id="630" r:id="rId70"/>
    <p:sldId id="637" r:id="rId71"/>
    <p:sldId id="638" r:id="rId72"/>
    <p:sldId id="609" r:id="rId73"/>
    <p:sldId id="607" r:id="rId74"/>
    <p:sldId id="640" r:id="rId75"/>
    <p:sldId id="641" r:id="rId76"/>
    <p:sldId id="614" r:id="rId77"/>
    <p:sldId id="615" r:id="rId78"/>
    <p:sldId id="616" r:id="rId79"/>
    <p:sldId id="617" r:id="rId80"/>
    <p:sldId id="619" r:id="rId81"/>
    <p:sldId id="642" r:id="rId82"/>
    <p:sldId id="644" r:id="rId83"/>
    <p:sldId id="643" r:id="rId84"/>
    <p:sldId id="567" r:id="rId85"/>
    <p:sldId id="645" r:id="rId86"/>
    <p:sldId id="646" r:id="rId87"/>
    <p:sldId id="649" r:id="rId88"/>
    <p:sldId id="650" r:id="rId89"/>
    <p:sldId id="651" r:id="rId90"/>
    <p:sldId id="652" r:id="rId91"/>
    <p:sldId id="653" r:id="rId92"/>
    <p:sldId id="648" r:id="rId93"/>
    <p:sldId id="654" r:id="rId94"/>
    <p:sldId id="655" r:id="rId95"/>
    <p:sldId id="656" r:id="rId96"/>
    <p:sldId id="660" r:id="rId97"/>
    <p:sldId id="661" r:id="rId98"/>
    <p:sldId id="674" r:id="rId99"/>
    <p:sldId id="675" r:id="rId100"/>
    <p:sldId id="676" r:id="rId101"/>
    <p:sldId id="677" r:id="rId102"/>
    <p:sldId id="678" r:id="rId103"/>
    <p:sldId id="679" r:id="rId104"/>
    <p:sldId id="682" r:id="rId105"/>
    <p:sldId id="550" r:id="rId106"/>
    <p:sldId id="530" r:id="rId107"/>
    <p:sldId id="680" r:id="rId108"/>
    <p:sldId id="536" r:id="rId109"/>
    <p:sldId id="535" r:id="rId110"/>
    <p:sldId id="538" r:id="rId111"/>
    <p:sldId id="540" r:id="rId112"/>
    <p:sldId id="541" r:id="rId113"/>
    <p:sldId id="559" r:id="rId114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471"/>
            <p14:sldId id="579"/>
            <p14:sldId id="563"/>
            <p14:sldId id="629"/>
            <p14:sldId id="664"/>
            <p14:sldId id="564"/>
            <p14:sldId id="574"/>
            <p14:sldId id="672"/>
            <p14:sldId id="566"/>
            <p14:sldId id="565"/>
            <p14:sldId id="499"/>
            <p14:sldId id="508"/>
            <p14:sldId id="520"/>
            <p14:sldId id="575"/>
            <p14:sldId id="557"/>
            <p14:sldId id="666"/>
            <p14:sldId id="667"/>
            <p14:sldId id="681"/>
            <p14:sldId id="668"/>
            <p14:sldId id="669"/>
            <p14:sldId id="670"/>
            <p14:sldId id="569"/>
            <p14:sldId id="671"/>
            <p14:sldId id="584"/>
            <p14:sldId id="509"/>
            <p14:sldId id="662"/>
            <p14:sldId id="578"/>
            <p14:sldId id="510"/>
            <p14:sldId id="663"/>
            <p14:sldId id="549"/>
            <p14:sldId id="577"/>
            <p14:sldId id="572"/>
            <p14:sldId id="583"/>
            <p14:sldId id="598"/>
            <p14:sldId id="587"/>
            <p14:sldId id="591"/>
            <p14:sldId id="590"/>
            <p14:sldId id="588"/>
            <p14:sldId id="589"/>
            <p14:sldId id="639"/>
            <p14:sldId id="592"/>
            <p14:sldId id="594"/>
            <p14:sldId id="593"/>
            <p14:sldId id="596"/>
            <p14:sldId id="597"/>
            <p14:sldId id="585"/>
            <p14:sldId id="582"/>
            <p14:sldId id="551"/>
            <p14:sldId id="552"/>
            <p14:sldId id="599"/>
            <p14:sldId id="600"/>
            <p14:sldId id="601"/>
            <p14:sldId id="553"/>
            <p14:sldId id="602"/>
            <p14:sldId id="603"/>
            <p14:sldId id="604"/>
            <p14:sldId id="606"/>
            <p14:sldId id="610"/>
            <p14:sldId id="611"/>
            <p14:sldId id="612"/>
            <p14:sldId id="613"/>
            <p14:sldId id="632"/>
            <p14:sldId id="634"/>
            <p14:sldId id="673"/>
            <p14:sldId id="635"/>
            <p14:sldId id="636"/>
            <p14:sldId id="630"/>
            <p14:sldId id="637"/>
            <p14:sldId id="638"/>
            <p14:sldId id="609"/>
            <p14:sldId id="607"/>
            <p14:sldId id="640"/>
            <p14:sldId id="641"/>
            <p14:sldId id="614"/>
            <p14:sldId id="615"/>
            <p14:sldId id="616"/>
            <p14:sldId id="617"/>
            <p14:sldId id="619"/>
            <p14:sldId id="642"/>
            <p14:sldId id="644"/>
            <p14:sldId id="643"/>
            <p14:sldId id="567"/>
            <p14:sldId id="645"/>
            <p14:sldId id="646"/>
            <p14:sldId id="649"/>
            <p14:sldId id="650"/>
            <p14:sldId id="651"/>
            <p14:sldId id="652"/>
            <p14:sldId id="653"/>
            <p14:sldId id="648"/>
            <p14:sldId id="654"/>
            <p14:sldId id="655"/>
            <p14:sldId id="656"/>
            <p14:sldId id="660"/>
            <p14:sldId id="661"/>
            <p14:sldId id="674"/>
            <p14:sldId id="675"/>
            <p14:sldId id="676"/>
            <p14:sldId id="677"/>
            <p14:sldId id="678"/>
            <p14:sldId id="679"/>
            <p14:sldId id="682"/>
            <p14:sldId id="550"/>
            <p14:sldId id="530"/>
            <p14:sldId id="680"/>
            <p14:sldId id="536"/>
            <p14:sldId id="535"/>
            <p14:sldId id="538"/>
            <p14:sldId id="540"/>
            <p14:sldId id="541"/>
            <p14:sldId id="5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8900"/>
    <a:srgbClr val="36544F"/>
    <a:srgbClr val="9E60B8"/>
    <a:srgbClr val="CA9FC9"/>
    <a:srgbClr val="5AB88F"/>
    <a:srgbClr val="EF7D1D"/>
    <a:srgbClr val="41719C"/>
    <a:srgbClr val="FB8E20"/>
    <a:srgbClr val="B04532"/>
    <a:srgbClr val="9316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57"/>
    <p:restoredTop sz="90802" autoAdjust="0"/>
  </p:normalViewPr>
  <p:slideViewPr>
    <p:cSldViewPr snapToGrid="0" snapToObjects="1">
      <p:cViewPr varScale="1">
        <p:scale>
          <a:sx n="125" d="100"/>
          <a:sy n="125" d="100"/>
        </p:scale>
        <p:origin x="176" y="38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29.08.18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199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5202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6824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2002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15909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77916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00592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89249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4312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3399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5736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177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30040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2" y="1"/>
            <a:ext cx="9905999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C009F60-CD1B-A94E-8BE1-5C5EDF9F4FDC}"/>
              </a:ext>
            </a:extLst>
          </p:cNvPr>
          <p:cNvGrpSpPr/>
          <p:nvPr/>
        </p:nvGrpSpPr>
        <p:grpSpPr>
          <a:xfrm>
            <a:off x="-382172" y="206679"/>
            <a:ext cx="9905999" cy="3239973"/>
            <a:chOff x="-312235" y="-36785"/>
            <a:chExt cx="9905999" cy="3239973"/>
          </a:xfrm>
        </p:grpSpPr>
        <p:sp>
          <p:nvSpPr>
            <p:cNvPr id="3" name="Rechteck 2"/>
            <p:cNvSpPr/>
            <p:nvPr/>
          </p:nvSpPr>
          <p:spPr>
            <a:xfrm>
              <a:off x="-312235" y="1017974"/>
              <a:ext cx="9905999" cy="21852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3600" b="1" dirty="0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  </a:t>
              </a:r>
              <a:r>
                <a:rPr lang="de-DE" sz="13600" b="1" dirty="0" err="1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GraphQL</a:t>
              </a:r>
              <a:endParaRPr lang="de-DE" sz="2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1440404" y="-36785"/>
              <a:ext cx="16850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solidFill>
                    <a:srgbClr val="36544F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  <a:endParaRPr lang="de-DE" sz="16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8B5D25A-55E1-4341-9252-AC900006FD3A}"/>
                </a:ext>
              </a:extLst>
            </p:cNvPr>
            <p:cNvSpPr txBox="1"/>
            <p:nvPr/>
          </p:nvSpPr>
          <p:spPr>
            <a:xfrm>
              <a:off x="1440404" y="822872"/>
              <a:ext cx="574256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sz="3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bedcon</a:t>
            </a:r>
            <a:r>
              <a:rPr lang="de-DE" sz="1400" spc="80" dirty="0">
                <a:solidFill>
                  <a:srgbClr val="D4EBE9"/>
                </a:solidFill>
              </a:rPr>
              <a:t>| September 2018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5332573" y="4051831"/>
            <a:ext cx="3509974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https://</a:t>
            </a:r>
            <a:r>
              <a:rPr lang="de-DE" b="1" dirty="0" err="1">
                <a:solidFill>
                  <a:srgbClr val="36544F"/>
                </a:solidFill>
              </a:rPr>
              <a:t>bit.ly</a:t>
            </a:r>
            <a:r>
              <a:rPr lang="de-DE" b="1" dirty="0">
                <a:solidFill>
                  <a:srgbClr val="36544F"/>
                </a:solidFill>
              </a:rPr>
              <a:t>/</a:t>
            </a:r>
            <a:r>
              <a:rPr lang="de-DE" b="1" dirty="0" err="1">
                <a:solidFill>
                  <a:srgbClr val="36544F"/>
                </a:solidFill>
              </a:rPr>
              <a:t>jughh-graphql</a:t>
            </a:r>
            <a:endParaRPr lang="de-DE" b="1" dirty="0">
              <a:solidFill>
                <a:srgbClr val="36544F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3505201" y="3508297"/>
            <a:ext cx="5337346" cy="543533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für Java-Anwendungen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Atlassian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2421927" y="5489871"/>
            <a:ext cx="60671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docs.atlassian.com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atlassian-confluence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/1000.1829.0/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overview-summary.html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9DBF1E4-40CD-EA49-8F31-197677BA1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819" y="465277"/>
            <a:ext cx="6760362" cy="502459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ED045BB-1270-1545-9559-5EEEC12B5E44}"/>
              </a:ext>
            </a:extLst>
          </p:cNvPr>
          <p:cNvSpPr txBox="1"/>
          <p:nvPr/>
        </p:nvSpPr>
        <p:spPr>
          <a:xfrm>
            <a:off x="8489095" y="352585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🤔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2CFD48B-2793-B04A-AF5F-F60B809B2903}"/>
              </a:ext>
            </a:extLst>
          </p:cNvPr>
          <p:cNvCxnSpPr/>
          <p:nvPr/>
        </p:nvCxnSpPr>
        <p:spPr>
          <a:xfrm flipH="1">
            <a:off x="5869459" y="3781172"/>
            <a:ext cx="258256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41893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CF92D9-FAB1-5C49-8EA0-E2979A7DC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1BFAC0-A1B3-7645-933E-3804C5EE13D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Schema Definition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Root-Type "</a:t>
            </a:r>
            <a:r>
              <a:rPr lang="de-DE" sz="23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  <a:p>
            <a:r>
              <a:rPr lang="de-DE" b="0" dirty="0">
                <a:solidFill>
                  <a:srgbClr val="36544F"/>
                </a:solidFill>
              </a:rPr>
              <a:t>Felder und Return-Values wie bei Query und Mutation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7D28D61-E402-5440-A190-054C3FC45133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8CDFB12-0BFD-FC4D-8C23-6BAE5EBD764D}"/>
              </a:ext>
            </a:extLst>
          </p:cNvPr>
          <p:cNvSpPr/>
          <p:nvPr/>
        </p:nvSpPr>
        <p:spPr>
          <a:xfrm>
            <a:off x="2686565" y="3090513"/>
            <a:ext cx="4953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</a:p>
          <a:p>
            <a:endParaRPr lang="de-DE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1460500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ähnlich wie bei Query- und Mutation-Type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19632" y="3012705"/>
            <a:ext cx="7095868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GraphQLSubscriptionResolver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GraphQLSubscriptionResolver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4780368"/>
            <a:ext cx="32502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Rating!  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ED0F75D-2898-CB43-956D-7CE58A3B97C7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162343475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ähnlich wie bei Query- und Mutation-Type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Rückgabewert muss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</a:t>
            </a:r>
            <a:r>
              <a:rPr lang="de-DE" sz="2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Publisher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sein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19632" y="3012705"/>
            <a:ext cx="7095868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com.coxautodev.graphql.tools.GraphQLSubscriptionResolver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GraphQLSubscriptionResolver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&lt;Rating&gt;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onNewRating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ratingPublisher.getPublisher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4780368"/>
            <a:ext cx="32502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Rating!  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3C00B70-0DBF-0040-AF76-75D3DB6D5F30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10568866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Publisher implementieren (Beispiel)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Hängt von verwendeter Technologie und Architektur ab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Spring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4780368"/>
            <a:ext cx="32502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Rating!  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EA019DC-0FFB-8E41-AA87-E1C50D4E4B8D}"/>
              </a:ext>
            </a:extLst>
          </p:cNvPr>
          <p:cNvSpPr/>
          <p:nvPr/>
        </p:nvSpPr>
        <p:spPr>
          <a:xfrm>
            <a:off x="3250205" y="2695367"/>
            <a:ext cx="8205812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Component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reactivestreams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Emitter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and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Publisher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TransactionalEventListener</a:t>
            </a:r>
            <a:b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void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ratingCreated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RatingCreatedEvent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this.emitter.onNext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e.getRating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  <a:b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Publisher&lt;Rating&gt;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E763333-C398-0940-A4CE-68FC8C1945CB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331047117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6932574" y="790849"/>
            <a:ext cx="1499493" cy="322259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8423547" y="789386"/>
            <a:ext cx="1482453" cy="322259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Veröffentlichen über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Eigenes Servlet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Einbinden via Spring Boot Konfiguration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A143D55-7A63-384F-93BF-50B27E87CB7F}"/>
              </a:ext>
            </a:extLst>
          </p:cNvPr>
          <p:cNvSpPr/>
          <p:nvPr/>
        </p:nvSpPr>
        <p:spPr>
          <a:xfrm>
            <a:off x="2476174" y="3197310"/>
            <a:ext cx="594737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#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application.yaml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websocket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enabled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true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websocket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subscriptions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94504079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897132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1268271" y="4282633"/>
            <a:ext cx="7369459" cy="1041724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bit.ly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jughh-graphql-example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bit.ly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jughh-graphql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614321" y="2636022"/>
            <a:ext cx="8677375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4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Ausblick: </a:t>
            </a:r>
          </a:p>
          <a:p>
            <a:pPr algn="ctr"/>
            <a:r>
              <a:rPr lang="de-DE" sz="8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8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Clients</a:t>
            </a:r>
            <a:endParaRPr lang="de-DE" sz="14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86A6DFA-857E-FA45-B26B-32A09B0D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Apollo und </a:t>
            </a:r>
            <a:r>
              <a:rPr lang="de-DE" dirty="0" err="1"/>
              <a:t>React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873782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18494" y="2227728"/>
            <a:ext cx="506901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Apollo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4FD371C-98B3-3F4A-B69B-156C1075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1EC0A25-BC49-064E-9296-D074C75FE536}"/>
              </a:ext>
            </a:extLst>
          </p:cNvPr>
          <p:cNvSpPr/>
          <p:nvPr/>
        </p:nvSpPr>
        <p:spPr>
          <a:xfrm>
            <a:off x="504713" y="227180"/>
            <a:ext cx="8896573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React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Apollo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allows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fetch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from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server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it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in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building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... 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UIs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using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React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framework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."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github.com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apollographql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react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-apollo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6367997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price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– Daten vom Server lesen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mittels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angegeben und geparst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128083" y="382964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parsen</a:t>
            </a:r>
          </a:p>
        </p:txBody>
      </p:sp>
    </p:spTree>
    <p:extLst>
      <p:ext uri="{BB962C8B-B14F-4D97-AF65-F5344CB8AC3E}">
        <p14:creationId xmlns:p14="http://schemas.microsoft.com/office/powerpoint/2010/main" val="55803590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BEER_RATING_APP_QUERY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BEER_RATING_APP_QUERY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01178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Komponente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1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Twitter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E54EE9-17BA-9143-8294-4EB8D75E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37" y="1011271"/>
            <a:ext cx="7366000" cy="40767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9DAD7D4-2BCE-FA40-9390-CCFFFBB91D81}"/>
              </a:ext>
            </a:extLst>
          </p:cNvPr>
          <p:cNvSpPr/>
          <p:nvPr/>
        </p:nvSpPr>
        <p:spPr>
          <a:xfrm>
            <a:off x="1954180" y="5087971"/>
            <a:ext cx="69690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tgvashworth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/862049341472522240</a:t>
            </a:r>
          </a:p>
        </p:txBody>
      </p:sp>
    </p:spTree>
    <p:extLst>
      <p:ext uri="{BB962C8B-B14F-4D97-AF65-F5344CB8AC3E}">
        <p14:creationId xmlns:p14="http://schemas.microsoft.com/office/powerpoint/2010/main" val="267073293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 }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&lt;Query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{({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481584"/>
            <a:ext cx="24426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Ergebnis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(wird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ggf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mehrfach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aufgerufen)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</p:spTree>
    <p:extLst>
      <p:ext uri="{BB962C8B-B14F-4D97-AF65-F5344CB8AC3E}">
        <p14:creationId xmlns:p14="http://schemas.microsoft.com/office/powerpoint/2010/main" val="196593217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&lt;Query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{({ 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data.</a:t>
            </a:r>
            <a:r>
              <a:rPr lang="de-DE" sz="1625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820138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 (samt Fehler) auswerten</a:t>
            </a:r>
          </a:p>
        </p:txBody>
      </p:sp>
    </p:spTree>
    <p:extLst>
      <p:ext uri="{BB962C8B-B14F-4D97-AF65-F5344CB8AC3E}">
        <p14:creationId xmlns:p14="http://schemas.microsoft.com/office/powerpoint/2010/main" val="201973980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Typ-sichere Verwendung</a:t>
            </a:r>
          </a:p>
        </p:txBody>
      </p:sp>
      <p:sp>
        <p:nvSpPr>
          <p:cNvPr id="4" name="Rechteck 3"/>
          <p:cNvSpPr/>
          <p:nvPr/>
        </p:nvSpPr>
        <p:spPr>
          <a:xfrm>
            <a:off x="1990726" y="1766842"/>
            <a:ext cx="852030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BeerPageQueryResult</a:t>
            </a:r>
            <a:r>
              <a:rPr lang="de-DE" sz="1625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BeerPageQueryVars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"...";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BeerRatingPage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(...)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&lt;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BeerPageQueryResult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BeerPageQueryVars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={BEER_PAGE_QUERY} variables={{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bier</a:t>
            </a:r>
            <a:r>
              <a:rPr lang="de-DE" sz="1625" dirty="0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 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{({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// . . .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</a:rPr>
              <a:t>.biere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&lt;/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Beispiel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BE78892-5A32-3E43-87E7-45E1A84FD87A}"/>
              </a:ext>
            </a:extLst>
          </p:cNvPr>
          <p:cNvSpPr txBox="1"/>
          <p:nvPr/>
        </p:nvSpPr>
        <p:spPr>
          <a:xfrm>
            <a:off x="6981217" y="4868438"/>
            <a:ext cx="1919591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Compile</a:t>
            </a:r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</a:rPr>
              <a:t> Fehler!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39613FCB-E9C3-8042-A0AA-0233C95C7AD7}"/>
              </a:ext>
            </a:extLst>
          </p:cNvPr>
          <p:cNvCxnSpPr>
            <a:cxnSpLocks/>
          </p:cNvCxnSpPr>
          <p:nvPr/>
        </p:nvCxnSpPr>
        <p:spPr>
          <a:xfrm flipH="1" flipV="1">
            <a:off x="8015592" y="3320143"/>
            <a:ext cx="43773" cy="154829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A68EE8F-44FC-D248-9E75-A88245697102}"/>
              </a:ext>
            </a:extLst>
          </p:cNvPr>
          <p:cNvCxnSpPr>
            <a:cxnSpLocks/>
          </p:cNvCxnSpPr>
          <p:nvPr/>
        </p:nvCxnSpPr>
        <p:spPr>
          <a:xfrm flipH="1" flipV="1">
            <a:off x="6650478" y="4318231"/>
            <a:ext cx="1408887" cy="55020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1336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Typ-Sichere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apollo-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codegen</a:t>
            </a: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Generiert Typen für Flow und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wird vom Server geladen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Fehler in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schon beim Generieren erkannt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484F452-1382-1C4D-A5D2-C54F3D734DE4}"/>
              </a:ext>
            </a:extLst>
          </p:cNvPr>
          <p:cNvSpPr txBox="1"/>
          <p:nvPr/>
        </p:nvSpPr>
        <p:spPr>
          <a:xfrm>
            <a:off x="2731770" y="1833763"/>
            <a:ext cx="69710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$ apollo-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codegen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generate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/**/*.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tsx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...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BeerRatingApp.tsx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Variable "$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type "String"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in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position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expecting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type "ID".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BeerPage.tsx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Cannot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alc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on type "Beer".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D217775-80E0-7246-9724-5DAE8ECEB0A9}"/>
              </a:ext>
            </a:extLst>
          </p:cNvPr>
          <p:cNvSpPr/>
          <p:nvPr/>
        </p:nvSpPr>
        <p:spPr>
          <a:xfrm>
            <a:off x="203200" y="3281605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Falscher Typ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33632C0-BECA-B04E-AD49-DBB676BCACEB}"/>
              </a:ext>
            </a:extLst>
          </p:cNvPr>
          <p:cNvSpPr/>
          <p:nvPr/>
        </p:nvSpPr>
        <p:spPr>
          <a:xfrm>
            <a:off x="203200" y="4603752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Unbekanntes Feld</a:t>
            </a:r>
          </a:p>
        </p:txBody>
      </p:sp>
    </p:spTree>
    <p:extLst>
      <p:ext uri="{BB962C8B-B14F-4D97-AF65-F5344CB8AC3E}">
        <p14:creationId xmlns:p14="http://schemas.microsoft.com/office/powerpoint/2010/main" val="4254181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https://</a:t>
            </a:r>
            <a:r>
              <a:rPr lang="de-DE" sz="1600" cap="none" spc="100" dirty="0" err="1"/>
              <a:t>bit.ly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jughh-graphql-example</a:t>
            </a:r>
            <a:endParaRPr lang="de-DE" sz="1600" cap="none" spc="100" dirty="0">
              <a:solidFill>
                <a:srgbClr val="FF0000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3A32240-DA0F-B74C-B9B4-072A6E61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VS Code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FEDB066-EF0E-0045-AEDA-8ABC480F2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118" y="255195"/>
            <a:ext cx="5215764" cy="4508726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83989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Vergleich mit REST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</p:spTree>
    <p:extLst>
      <p:ext uri="{BB962C8B-B14F-4D97-AF65-F5344CB8AC3E}">
        <p14:creationId xmlns:p14="http://schemas.microsoft.com/office/powerpoint/2010/main" val="538535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BeerAdvisor</a:t>
            </a:r>
            <a:r>
              <a:rPr lang="de-DE" dirty="0"/>
              <a:t> </a:t>
            </a:r>
            <a:r>
              <a:rPr lang="de-DE" dirty="0" err="1"/>
              <a:t>Domaine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"Domain-Model"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8A50C17-C267-7C42-AE0F-DD7612FA0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2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05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2843290" y="420867"/>
            <a:ext cx="4219425" cy="464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 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2000" b="1" dirty="0">
              <a:solidFill>
                <a:srgbClr val="57A2C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54E1D08-4003-6849-9C31-BE4EC4D0F1FE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952A52E-7F6C-F84E-9440-06694C2D6A7F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352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Pro Entität (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) eine Abfrage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Zurückgeliefert wird immer komplette 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endParaRPr lang="de-DE" sz="1800" b="0" dirty="0">
              <a:solidFill>
                <a:srgbClr val="36544F"/>
              </a:solidFill>
            </a:endParaRPr>
          </a:p>
          <a:p>
            <a:r>
              <a:rPr lang="de-DE" sz="1800" b="0" dirty="0">
                <a:solidFill>
                  <a:srgbClr val="36544F"/>
                </a:solidFill>
              </a:rPr>
              <a:t>Keine Gesamt-Sicht auf </a:t>
            </a:r>
            <a:r>
              <a:rPr lang="de-DE" sz="1800" b="0" dirty="0" err="1">
                <a:solidFill>
                  <a:srgbClr val="36544F"/>
                </a:solidFill>
              </a:rPr>
              <a:t>Domaine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579FA-2200-9940-A164-229C2D22C34C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EA9B30-84A8-1A46-93ED-49B4ADCC4002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AACEAA-2BC8-C841-A9F1-25F458BD51B9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BA482-B630-BF48-8706-BCB31CCCB3D6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FE15650-DC6E-4E40-8FE5-9B8726BDD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17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GraphQL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84696" y="1803034"/>
            <a:ext cx="436201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"R1")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667069" y="5337898"/>
            <a:ext cx="4976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73A5392-3211-6548-9CCC-119F6A60F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18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GraphQL</a:t>
            </a:r>
            <a:endParaRPr lang="de-DE" dirty="0"/>
          </a:p>
          <a:p>
            <a:r>
              <a:rPr lang="de-DE" sz="1800" b="0" dirty="0">
                <a:solidFill>
                  <a:srgbClr val="36544F"/>
                </a:solidFill>
              </a:rPr>
              <a:t>Beliebige Abfragen über </a:t>
            </a:r>
            <a:r>
              <a:rPr lang="de-DE" sz="1800" b="0" dirty="0" err="1">
                <a:solidFill>
                  <a:srgbClr val="36544F"/>
                </a:solidFill>
              </a:rPr>
              <a:t>veröffentliches</a:t>
            </a:r>
            <a:r>
              <a:rPr lang="de-DE" sz="1800" b="0" dirty="0">
                <a:solidFill>
                  <a:srgbClr val="36544F"/>
                </a:solidFill>
              </a:rPr>
              <a:t> Domain Model / API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Kein Widerspruch zu REST, kann als Ergänzung genutzt werden</a:t>
            </a:r>
          </a:p>
          <a:p>
            <a:pPr lvl="1"/>
            <a:r>
              <a:rPr lang="de-DE" sz="1800" dirty="0"/>
              <a:t>z.B. Login oder File Upload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667069" y="5337898"/>
            <a:ext cx="4976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5706CFE-2E86-2449-80DE-38BC6C59E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17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latin typeface="Source Sans Pro" panose="020B0503030403020204" pitchFamily="34" charset="77"/>
              </a:rPr>
              <a:t>Gründe für den Einsatz von </a:t>
            </a:r>
            <a:r>
              <a:rPr lang="de-DE" dirty="0" err="1">
                <a:latin typeface="Source Sans Pro" panose="020B0503030403020204" pitchFamily="34" charset="77"/>
              </a:rPr>
              <a:t>GraphQL</a:t>
            </a:r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Viele unterschiedliche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-Cases, die unterschiedliche Daten benötigen</a:t>
            </a:r>
          </a:p>
          <a:p>
            <a:pPr lvl="1"/>
            <a:r>
              <a:rPr lang="de-DE" dirty="0">
                <a:latin typeface="Source Sans Pro" panose="020B0503030403020204" pitchFamily="34" charset="77"/>
              </a:rPr>
              <a:t>Unterschiedliche Ansichten im Frontend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Unterschiedliche Clients</a:t>
            </a:r>
          </a:p>
          <a:p>
            <a:pPr lvl="1"/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Einheitliche Gesamt-Sicht auf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Domaine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erwünscht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Typ-sichere API erfordert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Im Gegensatz zu REST (mehr) standardisiert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74501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Gateway für Frontend zu mehreren </a:t>
            </a:r>
            <a:r>
              <a:rPr lang="de-DE" b="0" dirty="0" err="1">
                <a:solidFill>
                  <a:srgbClr val="36544F"/>
                </a:solidFill>
              </a:rPr>
              <a:t>Backends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E9DC320-C494-3B4A-9A15-AD99ACEAB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881" y="1706480"/>
            <a:ext cx="7570238" cy="4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17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962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16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69F5FD-BB02-7E4B-B125-D7BB3ACA7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33" y="2113045"/>
            <a:ext cx="4650533" cy="369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945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Mutation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472882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einzelner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http://localhost:9000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Frydenlund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Grieskirchner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Tuborg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"Baltic Tripple"},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"Viktoria Bier"}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IDEA HTTP Client Editor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C66A984-2202-1643-BF32-AE482E283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824" y="1974205"/>
            <a:ext cx="5785279" cy="459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683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Antwort vom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 HTTP 200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(JSON-)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drei Feldern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extensions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. . . 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68823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Fields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Möglichkeit: 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der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seit 2018</a:t>
            </a:r>
          </a:p>
        </p:txBody>
      </p:sp>
    </p:spTree>
    <p:extLst>
      <p:ext uri="{BB962C8B-B14F-4D97-AF65-F5344CB8AC3E}">
        <p14:creationId xmlns:p14="http://schemas.microsoft.com/office/powerpoint/2010/main" val="7044565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454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365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2798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references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other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770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29850" y="5834497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(List/Array)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65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3812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ID!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366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(Query)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ID!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69394" y="19882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20F03547-1169-AA45-931A-436E5B3B853E}"/>
              </a:ext>
            </a:extLst>
          </p:cNvPr>
          <p:cNvSpPr/>
          <p:nvPr/>
        </p:nvSpPr>
        <p:spPr>
          <a:xfrm>
            <a:off x="369394" y="2519848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CC9A44EC-785B-4C44-BA82-476B94FD465C}"/>
              </a:ext>
            </a:extLst>
          </p:cNvPr>
          <p:cNvCxnSpPr>
            <a:cxnSpLocks/>
          </p:cNvCxnSpPr>
          <p:nvPr/>
        </p:nvCxnSpPr>
        <p:spPr>
          <a:xfrm flipH="1">
            <a:off x="1659988" y="2699412"/>
            <a:ext cx="123795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1CBD8A61-CB18-B740-9F64-B0AB6118C29F}"/>
              </a:ext>
            </a:extLst>
          </p:cNvPr>
          <p:cNvCxnSpPr>
            <a:cxnSpLocks/>
          </p:cNvCxnSpPr>
          <p:nvPr/>
        </p:nvCxnSpPr>
        <p:spPr>
          <a:xfrm flipH="1">
            <a:off x="1704821" y="2519848"/>
            <a:ext cx="1237956" cy="17956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1398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3558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Mutation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7BC6049-58C4-6046-B5AF-F5E258A7ED8B}"/>
              </a:ext>
            </a:extLst>
          </p:cNvPr>
          <p:cNvSpPr/>
          <p:nvPr/>
        </p:nvSpPr>
        <p:spPr>
          <a:xfrm>
            <a:off x="331294" y="4413973"/>
            <a:ext cx="29230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Input-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 Semibold" charset="0"/>
              </a:rPr>
              <a:t>(für komplexe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 Semibold" charset="0"/>
              </a:rPr>
              <a:t>Argumente)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7F0AE11D-624B-5C4C-BF5D-B5DE6AE44C2E}"/>
              </a:ext>
            </a:extLst>
          </p:cNvPr>
          <p:cNvCxnSpPr>
            <a:cxnSpLocks/>
          </p:cNvCxnSpPr>
          <p:nvPr/>
        </p:nvCxnSpPr>
        <p:spPr>
          <a:xfrm flipH="1">
            <a:off x="1689100" y="4593537"/>
            <a:ext cx="1170745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E55FE117-C2A9-B14A-8AEA-471E9C5C8566}"/>
              </a:ext>
            </a:extLst>
          </p:cNvPr>
          <p:cNvCxnSpPr>
            <a:cxnSpLocks/>
          </p:cNvCxnSpPr>
          <p:nvPr/>
        </p:nvCxnSpPr>
        <p:spPr>
          <a:xfrm flipV="1">
            <a:off x="4673600" y="3959364"/>
            <a:ext cx="1905000" cy="454609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5355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Mutation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57881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597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8229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Evolution: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nur eine Version der API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kann abwärtskompatibel verändert werden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neue Typen, neue Felder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Felder und Typen können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08661AC-6600-1643-961D-B7CBED6789D3}"/>
              </a:ext>
            </a:extLst>
          </p:cNvPr>
          <p:cNvSpPr txBox="1"/>
          <p:nvPr/>
        </p:nvSpPr>
        <p:spPr>
          <a:xfrm>
            <a:off x="305894" y="4082405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62AE13E-2E1D-3243-8266-76C54548F35C}"/>
              </a:ext>
            </a:extLst>
          </p:cNvPr>
          <p:cNvSpPr/>
          <p:nvPr/>
        </p:nvSpPr>
        <p:spPr>
          <a:xfrm>
            <a:off x="3430094" y="5562600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Directive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D8045719-EC38-A14D-8D97-89FF06ECCAD3}"/>
              </a:ext>
            </a:extLst>
          </p:cNvPr>
          <p:cNvCxnSpPr>
            <a:cxnSpLocks/>
          </p:cNvCxnSpPr>
          <p:nvPr/>
        </p:nvCxnSpPr>
        <p:spPr>
          <a:xfrm>
            <a:off x="3902809" y="5245100"/>
            <a:ext cx="0" cy="3175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9EA835AB-CB40-E545-831F-67D4084D21B3}"/>
              </a:ext>
            </a:extLst>
          </p:cNvPr>
          <p:cNvSpPr/>
          <p:nvPr/>
        </p:nvSpPr>
        <p:spPr>
          <a:xfrm>
            <a:off x="3099894" y="4954318"/>
            <a:ext cx="5320206" cy="290782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84099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Instrospection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Root-Felder "__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und "__type" (Beispiel)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455448" y="2444954"/>
            <a:ext cx="40891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__type(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"Beer")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kind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fields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type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A4F860D-0EA1-AE42-9687-31BCEAA3EBA6}"/>
              </a:ext>
            </a:extLst>
          </p:cNvPr>
          <p:cNvSpPr/>
          <p:nvPr/>
        </p:nvSpPr>
        <p:spPr>
          <a:xfrm>
            <a:off x="4314444" y="2210041"/>
            <a:ext cx="572566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"__type":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kind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"OBJECT",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Representation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a 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for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this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"ID"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"Price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...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]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090016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SQL, keine "vollständige" Query-Sprache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z.B. keine Sortierung, keine (beliebigen)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etc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Framework!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Deine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für Java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E1D5C-2579-9D47-B72B-BFFB62F3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 Projekt Familie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3F07763E-2E2B-8246-BC85-1527C1F9E3EB}"/>
              </a:ext>
            </a:extLst>
          </p:cNvPr>
          <p:cNvGrpSpPr/>
          <p:nvPr/>
        </p:nvGrpSpPr>
        <p:grpSpPr>
          <a:xfrm>
            <a:off x="419062" y="5582352"/>
            <a:ext cx="6970900" cy="646331"/>
            <a:chOff x="406362" y="5315652"/>
            <a:chExt cx="6970900" cy="646331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9103F0A5-34BC-D447-BC42-351C80D21F01}"/>
                </a:ext>
              </a:extLst>
            </p:cNvPr>
            <p:cNvSpPr/>
            <p:nvPr/>
          </p:nvSpPr>
          <p:spPr>
            <a:xfrm>
              <a:off x="406362" y="5315652"/>
              <a:ext cx="4470400" cy="635000"/>
            </a:xfrm>
            <a:prstGeom prst="rect">
              <a:avLst/>
            </a:prstGeom>
            <a:solidFill>
              <a:srgbClr val="9E60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07CB852B-A4EF-E046-B7F6-C059878A1826}"/>
                </a:ext>
              </a:extLst>
            </p:cNvPr>
            <p:cNvSpPr txBox="1"/>
            <p:nvPr/>
          </p:nvSpPr>
          <p:spPr>
            <a:xfrm>
              <a:off x="5092662" y="5315652"/>
              <a:ext cx="22846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Low-Level API</a:t>
              </a:r>
            </a:p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SDL Implementierung</a:t>
              </a:r>
            </a:p>
          </p:txBody>
        </p:sp>
      </p:grpSp>
      <p:sp>
        <p:nvSpPr>
          <p:cNvPr id="4" name="Rechteck 3">
            <a:extLst>
              <a:ext uri="{FF2B5EF4-FFF2-40B4-BE49-F238E27FC236}">
                <a16:creationId xmlns:a16="http://schemas.microsoft.com/office/drawing/2014/main" id="{DD872D71-38C9-5946-AF37-4C57F7678375}"/>
              </a:ext>
            </a:extLst>
          </p:cNvPr>
          <p:cNvSpPr/>
          <p:nvPr/>
        </p:nvSpPr>
        <p:spPr>
          <a:xfrm>
            <a:off x="3149237" y="6407666"/>
            <a:ext cx="3607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pc="100" dirty="0">
                <a:solidFill>
                  <a:srgbClr val="36544F"/>
                </a:solidFill>
              </a:rPr>
              <a:t>https://</a:t>
            </a:r>
            <a:r>
              <a:rPr lang="de-DE" spc="100" dirty="0" err="1">
                <a:solidFill>
                  <a:srgbClr val="36544F"/>
                </a:solidFill>
              </a:rPr>
              <a:t>github.com</a:t>
            </a:r>
            <a:r>
              <a:rPr lang="de-DE" spc="100" dirty="0">
                <a:solidFill>
                  <a:srgbClr val="36544F"/>
                </a:solidFill>
              </a:rPr>
              <a:t>/</a:t>
            </a:r>
            <a:r>
              <a:rPr lang="de-DE" spc="100" dirty="0" err="1">
                <a:solidFill>
                  <a:srgbClr val="36544F"/>
                </a:solidFill>
              </a:rPr>
              <a:t>graphql</a:t>
            </a:r>
            <a:r>
              <a:rPr lang="de-DE" spc="100" dirty="0">
                <a:solidFill>
                  <a:srgbClr val="36544F"/>
                </a:solidFill>
              </a:rPr>
              <a:t>-java</a:t>
            </a:r>
            <a:endParaRPr lang="de-DE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6774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E1D5C-2579-9D47-B72B-BFFB62F3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 Projekt Familie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439473C1-6437-A741-A3A3-4EB1B163D118}"/>
              </a:ext>
            </a:extLst>
          </p:cNvPr>
          <p:cNvGrpSpPr/>
          <p:nvPr/>
        </p:nvGrpSpPr>
        <p:grpSpPr>
          <a:xfrm>
            <a:off x="419062" y="4165961"/>
            <a:ext cx="8801529" cy="635000"/>
            <a:chOff x="406362" y="4010376"/>
            <a:chExt cx="8801529" cy="635000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03CF459-7EB9-3346-95F3-D9D7B6B6C656}"/>
                </a:ext>
              </a:extLst>
            </p:cNvPr>
            <p:cNvSpPr/>
            <p:nvPr/>
          </p:nvSpPr>
          <p:spPr>
            <a:xfrm>
              <a:off x="406362" y="4010376"/>
              <a:ext cx="4470400" cy="635000"/>
            </a:xfrm>
            <a:prstGeom prst="rect">
              <a:avLst/>
            </a:prstGeom>
            <a:solidFill>
              <a:srgbClr val="C199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-java-tools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07350A3-FA47-6E47-9E67-10CDEEB6BE54}"/>
                </a:ext>
              </a:extLst>
            </p:cNvPr>
            <p:cNvSpPr txBox="1"/>
            <p:nvPr/>
          </p:nvSpPr>
          <p:spPr>
            <a:xfrm>
              <a:off x="5092662" y="4143210"/>
              <a:ext cx="4115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High-Level API insbesondere für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Resolver</a:t>
              </a:r>
              <a:endParaRPr lang="de-DE" dirty="0">
                <a:solidFill>
                  <a:srgbClr val="025249"/>
                </a:solidFill>
                <a:latin typeface="Source Sans Pro" panose="020B0503030403020204" pitchFamily="34" charset="77"/>
              </a:endParaRP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3F07763E-2E2B-8246-BC85-1527C1F9E3EB}"/>
              </a:ext>
            </a:extLst>
          </p:cNvPr>
          <p:cNvGrpSpPr/>
          <p:nvPr/>
        </p:nvGrpSpPr>
        <p:grpSpPr>
          <a:xfrm>
            <a:off x="419062" y="5582352"/>
            <a:ext cx="6970900" cy="646331"/>
            <a:chOff x="406362" y="5315652"/>
            <a:chExt cx="6970900" cy="646331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9103F0A5-34BC-D447-BC42-351C80D21F01}"/>
                </a:ext>
              </a:extLst>
            </p:cNvPr>
            <p:cNvSpPr/>
            <p:nvPr/>
          </p:nvSpPr>
          <p:spPr>
            <a:xfrm>
              <a:off x="406362" y="5315652"/>
              <a:ext cx="4470400" cy="635000"/>
            </a:xfrm>
            <a:prstGeom prst="rect">
              <a:avLst/>
            </a:prstGeom>
            <a:solidFill>
              <a:srgbClr val="9E60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07CB852B-A4EF-E046-B7F6-C059878A1826}"/>
                </a:ext>
              </a:extLst>
            </p:cNvPr>
            <p:cNvSpPr txBox="1"/>
            <p:nvPr/>
          </p:nvSpPr>
          <p:spPr>
            <a:xfrm>
              <a:off x="5092662" y="5315652"/>
              <a:ext cx="22846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Low-Level API</a:t>
              </a:r>
            </a:p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SDL Implementierung</a:t>
              </a:r>
            </a:p>
          </p:txBody>
        </p:sp>
      </p:grpSp>
      <p:sp>
        <p:nvSpPr>
          <p:cNvPr id="9" name="Rechteck 8">
            <a:extLst>
              <a:ext uri="{FF2B5EF4-FFF2-40B4-BE49-F238E27FC236}">
                <a16:creationId xmlns:a16="http://schemas.microsoft.com/office/drawing/2014/main" id="{28083D9A-1290-234C-8502-D9219DD88B8D}"/>
              </a:ext>
            </a:extLst>
          </p:cNvPr>
          <p:cNvSpPr/>
          <p:nvPr/>
        </p:nvSpPr>
        <p:spPr>
          <a:xfrm>
            <a:off x="3149237" y="6407666"/>
            <a:ext cx="3607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pc="100" dirty="0">
                <a:solidFill>
                  <a:srgbClr val="36544F"/>
                </a:solidFill>
              </a:rPr>
              <a:t>https://</a:t>
            </a:r>
            <a:r>
              <a:rPr lang="de-DE" spc="100" dirty="0" err="1">
                <a:solidFill>
                  <a:srgbClr val="36544F"/>
                </a:solidFill>
              </a:rPr>
              <a:t>github.com</a:t>
            </a:r>
            <a:r>
              <a:rPr lang="de-DE" spc="100" dirty="0">
                <a:solidFill>
                  <a:srgbClr val="36544F"/>
                </a:solidFill>
              </a:rPr>
              <a:t>/</a:t>
            </a:r>
            <a:r>
              <a:rPr lang="de-DE" spc="100" dirty="0" err="1">
                <a:solidFill>
                  <a:srgbClr val="36544F"/>
                </a:solidFill>
              </a:rPr>
              <a:t>graphql</a:t>
            </a:r>
            <a:r>
              <a:rPr lang="de-DE" spc="100" dirty="0">
                <a:solidFill>
                  <a:srgbClr val="36544F"/>
                </a:solidFill>
              </a:rPr>
              <a:t>-java</a:t>
            </a:r>
            <a:endParaRPr lang="de-DE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9143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E1D5C-2579-9D47-B72B-BFFB62F3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 Projekt Familie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08FAD96-AEF7-AC4B-AF05-BC4618E401E4}"/>
              </a:ext>
            </a:extLst>
          </p:cNvPr>
          <p:cNvGrpSpPr/>
          <p:nvPr/>
        </p:nvGrpSpPr>
        <p:grpSpPr>
          <a:xfrm>
            <a:off x="419062" y="2749570"/>
            <a:ext cx="7814079" cy="635000"/>
            <a:chOff x="406362" y="2722738"/>
            <a:chExt cx="7814079" cy="635000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74B7D827-7089-604D-9340-2BAFCA0EBB64}"/>
                </a:ext>
              </a:extLst>
            </p:cNvPr>
            <p:cNvSpPr/>
            <p:nvPr/>
          </p:nvSpPr>
          <p:spPr>
            <a:xfrm>
              <a:off x="406362" y="2722738"/>
              <a:ext cx="4470400" cy="635000"/>
            </a:xfrm>
            <a:prstGeom prst="rect">
              <a:avLst/>
            </a:prstGeom>
            <a:solidFill>
              <a:srgbClr val="D2B6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-java-</a:t>
              </a:r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servlet</a:t>
              </a:r>
              <a:endParaRPr lang="de-DE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endParaRP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48DC5BC9-A023-094A-B4B3-D8A23F32E32F}"/>
                </a:ext>
              </a:extLst>
            </p:cNvPr>
            <p:cNvSpPr txBox="1"/>
            <p:nvPr/>
          </p:nvSpPr>
          <p:spPr>
            <a:xfrm>
              <a:off x="5092662" y="2855572"/>
              <a:ext cx="3127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Servlet für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GraphQL</a:t>
              </a:r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Requests</a:t>
              </a:r>
              <a:endParaRPr lang="de-DE" dirty="0">
                <a:solidFill>
                  <a:srgbClr val="025249"/>
                </a:solidFill>
                <a:latin typeface="Source Sans Pro" panose="020B0503030403020204" pitchFamily="34" charset="77"/>
              </a:endParaRP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439473C1-6437-A741-A3A3-4EB1B163D118}"/>
              </a:ext>
            </a:extLst>
          </p:cNvPr>
          <p:cNvGrpSpPr/>
          <p:nvPr/>
        </p:nvGrpSpPr>
        <p:grpSpPr>
          <a:xfrm>
            <a:off x="419062" y="4165961"/>
            <a:ext cx="8801529" cy="635000"/>
            <a:chOff x="406362" y="4010376"/>
            <a:chExt cx="8801529" cy="635000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03CF459-7EB9-3346-95F3-D9D7B6B6C656}"/>
                </a:ext>
              </a:extLst>
            </p:cNvPr>
            <p:cNvSpPr/>
            <p:nvPr/>
          </p:nvSpPr>
          <p:spPr>
            <a:xfrm>
              <a:off x="406362" y="4010376"/>
              <a:ext cx="4470400" cy="635000"/>
            </a:xfrm>
            <a:prstGeom prst="rect">
              <a:avLst/>
            </a:prstGeom>
            <a:solidFill>
              <a:srgbClr val="C199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-java-tools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07350A3-FA47-6E47-9E67-10CDEEB6BE54}"/>
                </a:ext>
              </a:extLst>
            </p:cNvPr>
            <p:cNvSpPr txBox="1"/>
            <p:nvPr/>
          </p:nvSpPr>
          <p:spPr>
            <a:xfrm>
              <a:off x="5092662" y="4143210"/>
              <a:ext cx="4115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High-Level API insbesondere für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Resolver</a:t>
              </a:r>
              <a:endParaRPr lang="de-DE" dirty="0">
                <a:solidFill>
                  <a:srgbClr val="025249"/>
                </a:solidFill>
                <a:latin typeface="Source Sans Pro" panose="020B0503030403020204" pitchFamily="34" charset="77"/>
              </a:endParaRP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3F07763E-2E2B-8246-BC85-1527C1F9E3EB}"/>
              </a:ext>
            </a:extLst>
          </p:cNvPr>
          <p:cNvGrpSpPr/>
          <p:nvPr/>
        </p:nvGrpSpPr>
        <p:grpSpPr>
          <a:xfrm>
            <a:off x="419062" y="5582352"/>
            <a:ext cx="6970900" cy="646331"/>
            <a:chOff x="406362" y="5315652"/>
            <a:chExt cx="6970900" cy="646331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9103F0A5-34BC-D447-BC42-351C80D21F01}"/>
                </a:ext>
              </a:extLst>
            </p:cNvPr>
            <p:cNvSpPr/>
            <p:nvPr/>
          </p:nvSpPr>
          <p:spPr>
            <a:xfrm>
              <a:off x="406362" y="5315652"/>
              <a:ext cx="4470400" cy="635000"/>
            </a:xfrm>
            <a:prstGeom prst="rect">
              <a:avLst/>
            </a:prstGeom>
            <a:solidFill>
              <a:srgbClr val="9E60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07CB852B-A4EF-E046-B7F6-C059878A1826}"/>
                </a:ext>
              </a:extLst>
            </p:cNvPr>
            <p:cNvSpPr txBox="1"/>
            <p:nvPr/>
          </p:nvSpPr>
          <p:spPr>
            <a:xfrm>
              <a:off x="5092662" y="5315652"/>
              <a:ext cx="22846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Low-Level API</a:t>
              </a:r>
            </a:p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SDL Implementierung</a:t>
              </a:r>
            </a:p>
          </p:txBody>
        </p:sp>
      </p:grpSp>
      <p:sp>
        <p:nvSpPr>
          <p:cNvPr id="14" name="Rechteck 13">
            <a:extLst>
              <a:ext uri="{FF2B5EF4-FFF2-40B4-BE49-F238E27FC236}">
                <a16:creationId xmlns:a16="http://schemas.microsoft.com/office/drawing/2014/main" id="{9D68D06A-5610-684B-8845-5A8F621DBDDB}"/>
              </a:ext>
            </a:extLst>
          </p:cNvPr>
          <p:cNvSpPr/>
          <p:nvPr/>
        </p:nvSpPr>
        <p:spPr>
          <a:xfrm>
            <a:off x="3149237" y="6407666"/>
            <a:ext cx="3607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pc="100" dirty="0">
                <a:solidFill>
                  <a:srgbClr val="36544F"/>
                </a:solidFill>
              </a:rPr>
              <a:t>https://</a:t>
            </a:r>
            <a:r>
              <a:rPr lang="de-DE" spc="100" dirty="0" err="1">
                <a:solidFill>
                  <a:srgbClr val="36544F"/>
                </a:solidFill>
              </a:rPr>
              <a:t>github.com</a:t>
            </a:r>
            <a:r>
              <a:rPr lang="de-DE" spc="100" dirty="0">
                <a:solidFill>
                  <a:srgbClr val="36544F"/>
                </a:solidFill>
              </a:rPr>
              <a:t>/</a:t>
            </a:r>
            <a:r>
              <a:rPr lang="de-DE" spc="100" dirty="0" err="1">
                <a:solidFill>
                  <a:srgbClr val="36544F"/>
                </a:solidFill>
              </a:rPr>
              <a:t>graphql</a:t>
            </a:r>
            <a:r>
              <a:rPr lang="de-DE" spc="100" dirty="0">
                <a:solidFill>
                  <a:srgbClr val="36544F"/>
                </a:solidFill>
              </a:rPr>
              <a:t>-java</a:t>
            </a:r>
            <a:endParaRPr lang="de-DE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6499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E1D5C-2579-9D47-B72B-BFFB62F3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 Projekt Familie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08FAD96-AEF7-AC4B-AF05-BC4618E401E4}"/>
              </a:ext>
            </a:extLst>
          </p:cNvPr>
          <p:cNvGrpSpPr/>
          <p:nvPr/>
        </p:nvGrpSpPr>
        <p:grpSpPr>
          <a:xfrm>
            <a:off x="419062" y="2749570"/>
            <a:ext cx="7814079" cy="635000"/>
            <a:chOff x="406362" y="2722738"/>
            <a:chExt cx="7814079" cy="635000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74B7D827-7089-604D-9340-2BAFCA0EBB64}"/>
                </a:ext>
              </a:extLst>
            </p:cNvPr>
            <p:cNvSpPr/>
            <p:nvPr/>
          </p:nvSpPr>
          <p:spPr>
            <a:xfrm>
              <a:off x="406362" y="2722738"/>
              <a:ext cx="4470400" cy="635000"/>
            </a:xfrm>
            <a:prstGeom prst="rect">
              <a:avLst/>
            </a:prstGeom>
            <a:solidFill>
              <a:srgbClr val="D2B6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-java-</a:t>
              </a:r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servlet</a:t>
              </a:r>
              <a:endParaRPr lang="de-DE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endParaRP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48DC5BC9-A023-094A-B4B3-D8A23F32E32F}"/>
                </a:ext>
              </a:extLst>
            </p:cNvPr>
            <p:cNvSpPr txBox="1"/>
            <p:nvPr/>
          </p:nvSpPr>
          <p:spPr>
            <a:xfrm>
              <a:off x="5092662" y="2855572"/>
              <a:ext cx="3127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Servlet für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GraphQL</a:t>
              </a:r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Requests</a:t>
              </a:r>
              <a:endParaRPr lang="de-DE" dirty="0">
                <a:solidFill>
                  <a:srgbClr val="025249"/>
                </a:solidFill>
                <a:latin typeface="Source Sans Pro" panose="020B0503030403020204" pitchFamily="34" charset="77"/>
              </a:endParaRP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0C35B853-DD9C-6A4A-BF3C-42A692601378}"/>
              </a:ext>
            </a:extLst>
          </p:cNvPr>
          <p:cNvGrpSpPr/>
          <p:nvPr/>
        </p:nvGrpSpPr>
        <p:grpSpPr>
          <a:xfrm>
            <a:off x="469862" y="1321848"/>
            <a:ext cx="9042476" cy="646331"/>
            <a:chOff x="457162" y="1512348"/>
            <a:chExt cx="9042476" cy="646331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050647A9-D3B9-3343-8AD7-7D2F8DE85EC1}"/>
                </a:ext>
              </a:extLst>
            </p:cNvPr>
            <p:cNvSpPr/>
            <p:nvPr/>
          </p:nvSpPr>
          <p:spPr>
            <a:xfrm>
              <a:off x="457162" y="1518013"/>
              <a:ext cx="4419600" cy="635000"/>
            </a:xfrm>
            <a:prstGeom prst="rect">
              <a:avLst/>
            </a:prstGeom>
            <a:solidFill>
              <a:srgbClr val="57A2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-spring-boot-starter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C69D5665-8BFF-4B45-958A-3C7783797BC2}"/>
                </a:ext>
              </a:extLst>
            </p:cNvPr>
            <p:cNvSpPr txBox="1"/>
            <p:nvPr/>
          </p:nvSpPr>
          <p:spPr>
            <a:xfrm>
              <a:off x="5092662" y="1512348"/>
              <a:ext cx="44069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Abstraktion für Spring Boot</a:t>
              </a:r>
            </a:p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(Einlesen Schemas, Servlet Registrierung,...)</a:t>
              </a: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439473C1-6437-A741-A3A3-4EB1B163D118}"/>
              </a:ext>
            </a:extLst>
          </p:cNvPr>
          <p:cNvGrpSpPr/>
          <p:nvPr/>
        </p:nvGrpSpPr>
        <p:grpSpPr>
          <a:xfrm>
            <a:off x="419062" y="4165961"/>
            <a:ext cx="8801529" cy="635000"/>
            <a:chOff x="406362" y="4010376"/>
            <a:chExt cx="8801529" cy="635000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03CF459-7EB9-3346-95F3-D9D7B6B6C656}"/>
                </a:ext>
              </a:extLst>
            </p:cNvPr>
            <p:cNvSpPr/>
            <p:nvPr/>
          </p:nvSpPr>
          <p:spPr>
            <a:xfrm>
              <a:off x="406362" y="4010376"/>
              <a:ext cx="4470400" cy="635000"/>
            </a:xfrm>
            <a:prstGeom prst="rect">
              <a:avLst/>
            </a:prstGeom>
            <a:solidFill>
              <a:srgbClr val="C199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-java-tools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07350A3-FA47-6E47-9E67-10CDEEB6BE54}"/>
                </a:ext>
              </a:extLst>
            </p:cNvPr>
            <p:cNvSpPr txBox="1"/>
            <p:nvPr/>
          </p:nvSpPr>
          <p:spPr>
            <a:xfrm>
              <a:off x="5092662" y="4143210"/>
              <a:ext cx="4115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High-Level API insbesondere für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Resolver</a:t>
              </a:r>
              <a:endParaRPr lang="de-DE" dirty="0">
                <a:solidFill>
                  <a:srgbClr val="025249"/>
                </a:solidFill>
                <a:latin typeface="Source Sans Pro" panose="020B0503030403020204" pitchFamily="34" charset="77"/>
              </a:endParaRP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3F07763E-2E2B-8246-BC85-1527C1F9E3EB}"/>
              </a:ext>
            </a:extLst>
          </p:cNvPr>
          <p:cNvGrpSpPr/>
          <p:nvPr/>
        </p:nvGrpSpPr>
        <p:grpSpPr>
          <a:xfrm>
            <a:off x="419062" y="5582352"/>
            <a:ext cx="6209474" cy="646331"/>
            <a:chOff x="406362" y="5315652"/>
            <a:chExt cx="6209474" cy="646331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9103F0A5-34BC-D447-BC42-351C80D21F01}"/>
                </a:ext>
              </a:extLst>
            </p:cNvPr>
            <p:cNvSpPr/>
            <p:nvPr/>
          </p:nvSpPr>
          <p:spPr>
            <a:xfrm>
              <a:off x="406362" y="5315652"/>
              <a:ext cx="4470400" cy="635000"/>
            </a:xfrm>
            <a:prstGeom prst="rect">
              <a:avLst/>
            </a:prstGeom>
            <a:solidFill>
              <a:srgbClr val="9E60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07CB852B-A4EF-E046-B7F6-C059878A1826}"/>
                </a:ext>
              </a:extLst>
            </p:cNvPr>
            <p:cNvSpPr txBox="1"/>
            <p:nvPr/>
          </p:nvSpPr>
          <p:spPr>
            <a:xfrm>
              <a:off x="5092662" y="5315652"/>
              <a:ext cx="15231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Low-Level API</a:t>
              </a:r>
            </a:p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SDL Parser</a:t>
              </a:r>
            </a:p>
          </p:txBody>
        </p:sp>
      </p:grpSp>
      <p:sp>
        <p:nvSpPr>
          <p:cNvPr id="19" name="Rechteck 18">
            <a:extLst>
              <a:ext uri="{FF2B5EF4-FFF2-40B4-BE49-F238E27FC236}">
                <a16:creationId xmlns:a16="http://schemas.microsoft.com/office/drawing/2014/main" id="{81E35A39-AD47-9548-A1F5-E365AC612F56}"/>
              </a:ext>
            </a:extLst>
          </p:cNvPr>
          <p:cNvSpPr/>
          <p:nvPr/>
        </p:nvSpPr>
        <p:spPr>
          <a:xfrm>
            <a:off x="3149237" y="6407666"/>
            <a:ext cx="3607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pc="100" dirty="0">
                <a:solidFill>
                  <a:srgbClr val="36544F"/>
                </a:solidFill>
              </a:rPr>
              <a:t>https://</a:t>
            </a:r>
            <a:r>
              <a:rPr lang="de-DE" spc="100" dirty="0" err="1">
                <a:solidFill>
                  <a:srgbClr val="36544F"/>
                </a:solidFill>
              </a:rPr>
              <a:t>github.com</a:t>
            </a:r>
            <a:r>
              <a:rPr lang="de-DE" spc="100" dirty="0">
                <a:solidFill>
                  <a:srgbClr val="36544F"/>
                </a:solidFill>
              </a:rPr>
              <a:t>/</a:t>
            </a:r>
            <a:r>
              <a:rPr lang="de-DE" spc="100" dirty="0" err="1">
                <a:solidFill>
                  <a:srgbClr val="36544F"/>
                </a:solidFill>
              </a:rPr>
              <a:t>graphql</a:t>
            </a:r>
            <a:r>
              <a:rPr lang="de-DE" spc="100" dirty="0">
                <a:solidFill>
                  <a:srgbClr val="36544F"/>
                </a:solidFill>
              </a:rPr>
              <a:t>-java</a:t>
            </a:r>
            <a:endParaRPr lang="de-DE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3889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26060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Inline oder extern 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1047303" y="2207601"/>
            <a:ext cx="578529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4728865" y="2214574"/>
            <a:ext cx="4953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DE20A0F-07BF-FC49-BFFD-FD2455988046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(für Query-Typ) müssen implementiert werden</a:t>
            </a:r>
          </a:p>
        </p:txBody>
      </p:sp>
    </p:spTree>
    <p:extLst>
      <p:ext uri="{BB962C8B-B14F-4D97-AF65-F5344CB8AC3E}">
        <p14:creationId xmlns:p14="http://schemas.microsoft.com/office/powerpoint/2010/main" val="42440955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com.coxautodev.graphql.tools.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RatingQueryResolver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346BCDA-4B01-F94A-8283-721FE26B2273}"/>
              </a:ext>
            </a:extLst>
          </p:cNvPr>
          <p:cNvSpPr/>
          <p:nvPr/>
        </p:nvSpPr>
        <p:spPr>
          <a:xfrm>
            <a:off x="99577" y="2972091"/>
            <a:ext cx="29230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Interface für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Query-</a:t>
            </a:r>
            <a:r>
              <a:rPr lang="de-DE" sz="14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1FE8DF2-4A08-EA41-9450-23B4EAE4721E}"/>
              </a:ext>
            </a:extLst>
          </p:cNvPr>
          <p:cNvCxnSpPr>
            <a:cxnSpLocks/>
          </p:cNvCxnSpPr>
          <p:nvPr/>
        </p:nvCxnSpPr>
        <p:spPr>
          <a:xfrm flipH="1">
            <a:off x="1536700" y="3227855"/>
            <a:ext cx="131272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801095" y="3594100"/>
            <a:ext cx="0" cy="660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2964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List&lt;Beer&gt;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F5C8F04-3F48-7540-8346-AD1BA70E8ACD}"/>
              </a:ext>
            </a:extLst>
          </p:cNvPr>
          <p:cNvSpPr/>
          <p:nvPr/>
        </p:nvSpPr>
        <p:spPr>
          <a:xfrm>
            <a:off x="1112843" y="3135546"/>
            <a:ext cx="17419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Zuordnung über Namenskonvention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getXyz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etc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auch erlaubt)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H="1">
            <a:off x="1271594" y="4089653"/>
            <a:ext cx="481007" cy="392415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>
            <a:off x="1752601" y="4089653"/>
            <a:ext cx="1435099" cy="25309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8030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F5C8F04-3F48-7540-8346-AD1BA70E8ACD}"/>
              </a:ext>
            </a:extLst>
          </p:cNvPr>
          <p:cNvSpPr/>
          <p:nvPr/>
        </p:nvSpPr>
        <p:spPr>
          <a:xfrm>
            <a:off x="1526159" y="3761742"/>
            <a:ext cx="17419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 als 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Parameter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H="1">
            <a:off x="1778001" y="4345024"/>
            <a:ext cx="215899" cy="380449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>
            <a:off x="1993900" y="4345024"/>
            <a:ext cx="4038600" cy="62067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685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598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887993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(Mutation)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Ähnlich wie Query-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com.coxautodev.graphql.tools.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4780368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4060766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(Mutation)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Ähnlich wie Query-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Rating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 {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4780368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642800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(Mutation)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Ähnlich wie Query-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return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  <a:b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4780368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5477311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(Mutation)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Input-Typ kann normales POJO sein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142794" y="3123505"/>
            <a:ext cx="66929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...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getter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und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setter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1171989" y="3195433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352956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Resolving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Schritt 1: Root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04975DC-353C-D243-8802-661F4D408943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9EC67C8-63EB-A14B-9370-7692DDB76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15" y="3036809"/>
            <a:ext cx="9107425" cy="193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361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Resolving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Schritt 2: Field </a:t>
            </a:r>
            <a:r>
              <a:rPr lang="de-DE" dirty="0" err="1"/>
              <a:t>Resolver</a:t>
            </a:r>
            <a:r>
              <a:rPr lang="de-DE" dirty="0"/>
              <a:t> (Default: </a:t>
            </a:r>
            <a:r>
              <a:rPr lang="de-DE" dirty="0" err="1"/>
              <a:t>Reflection</a:t>
            </a:r>
            <a:r>
              <a:rPr lang="de-DE" dirty="0"/>
              <a:t>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D4F6F-3A61-F944-9FBF-C298842DF540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765D4E-D110-744B-98F2-E57F44E0B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14" y="3036809"/>
            <a:ext cx="9107425" cy="193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171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Resolving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Schritt 3: Field </a:t>
            </a:r>
            <a:r>
              <a:rPr lang="de-DE" dirty="0" err="1"/>
              <a:t>Resolver</a:t>
            </a:r>
            <a:r>
              <a:rPr lang="de-DE" dirty="0"/>
              <a:t> (Default: </a:t>
            </a:r>
            <a:r>
              <a:rPr lang="de-DE" dirty="0" err="1"/>
              <a:t>Reflection</a:t>
            </a:r>
            <a:r>
              <a:rPr lang="de-DE" dirty="0"/>
              <a:t>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D4F6F-3A61-F944-9FBF-C298842DF540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04FCD57-4306-EA4B-99AB-6F63196AA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13" y="3036809"/>
            <a:ext cx="9107425" cy="193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334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Resolving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Problem: </a:t>
            </a:r>
            <a:r>
              <a:rPr lang="de-DE" b="0" dirty="0" err="1">
                <a:solidFill>
                  <a:srgbClr val="36544F"/>
                </a:solidFill>
              </a:rPr>
              <a:t>Mismatch</a:t>
            </a:r>
            <a:r>
              <a:rPr lang="de-DE" b="0" dirty="0">
                <a:solidFill>
                  <a:srgbClr val="36544F"/>
                </a:solidFill>
              </a:rPr>
              <a:t> zwischen Java-Klassen und Schema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D96A7A2-DA66-DF45-A78C-2C6EF9239312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6026477-E59D-0540-961C-BDB83A6FD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47" y="3036809"/>
            <a:ext cx="9430432" cy="216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036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Resolving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Field </a:t>
            </a:r>
            <a:r>
              <a:rPr lang="de-DE" dirty="0" err="1"/>
              <a:t>Resolver</a:t>
            </a:r>
            <a:r>
              <a:rPr lang="de-DE" dirty="0"/>
              <a:t> für zusätzliche 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Explizite Zugriffs-Methoden für Felder, die nicht an Klasse vorhanden sind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Gilt auch für Felder, die zwischen API und Java-Klasse abweichen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z.B. anderer Rückgabe-Wert</a:t>
            </a:r>
          </a:p>
          <a:p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BD842C0-00C0-5A40-856F-5BA04F2987CC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5BAC318-23B2-2242-A2ED-72E27F25B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47" y="3036809"/>
            <a:ext cx="9430432" cy="216983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0D593F6-6606-8540-A63A-2FB236E16784}"/>
              </a:ext>
            </a:extLst>
          </p:cNvPr>
          <p:cNvSpPr txBox="1"/>
          <p:nvPr/>
        </p:nvSpPr>
        <p:spPr>
          <a:xfrm>
            <a:off x="4521200" y="5415280"/>
            <a:ext cx="1811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GraphQLResolver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8F9FD752-317A-8A43-9B5C-B8FBA85050F1}"/>
              </a:ext>
            </a:extLst>
          </p:cNvPr>
          <p:cNvCxnSpPr/>
          <p:nvPr/>
        </p:nvCxnSpPr>
        <p:spPr>
          <a:xfrm flipV="1">
            <a:off x="5791200" y="3271520"/>
            <a:ext cx="304800" cy="2021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7318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Field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Field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Liefert Wert für ein Feld in einem Objekt zurück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213100" y="3048089"/>
            <a:ext cx="66929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BeerFieldResolver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GraphQLResolver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3891441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760715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Field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7028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Field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Liefert Wert für ein Feld in einem Objekt zurück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213100" y="3048089"/>
            <a:ext cx="66929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com.coxautodev.graphql.tools.GraphQLResolver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BeerFieldResolver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List&lt;Rating&gt; </a:t>
            </a:r>
            <a:r>
              <a:rPr lang="de-DE" sz="1400" dirty="0" err="1">
                <a:solidFill>
                  <a:srgbClr val="931621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3891441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2DC8D1B-1A72-B044-85B3-A19F1A4048BF}"/>
              </a:ext>
            </a:extLst>
          </p:cNvPr>
          <p:cNvSpPr/>
          <p:nvPr/>
        </p:nvSpPr>
        <p:spPr>
          <a:xfrm>
            <a:off x="8406507" y="4992901"/>
            <a:ext cx="17419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 als 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Parameter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34E98D95-46D3-EC43-BA69-800794A71164}"/>
              </a:ext>
            </a:extLst>
          </p:cNvPr>
          <p:cNvCxnSpPr>
            <a:cxnSpLocks/>
          </p:cNvCxnSpPr>
          <p:nvPr/>
        </p:nvCxnSpPr>
        <p:spPr>
          <a:xfrm flipV="1">
            <a:off x="9032240" y="4460241"/>
            <a:ext cx="0" cy="538479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59235C33-9924-3844-B0B2-9449E55DEDF5}"/>
              </a:ext>
            </a:extLst>
          </p:cNvPr>
          <p:cNvSpPr/>
          <p:nvPr/>
        </p:nvSpPr>
        <p:spPr>
          <a:xfrm>
            <a:off x="6936810" y="4999249"/>
            <a:ext cx="17419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Quell-Objekt als 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Parameter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7D8F4C3-DD52-1947-8ADF-F5927391736F}"/>
              </a:ext>
            </a:extLst>
          </p:cNvPr>
          <p:cNvCxnSpPr>
            <a:cxnSpLocks/>
          </p:cNvCxnSpPr>
          <p:nvPr/>
        </p:nvCxnSpPr>
        <p:spPr>
          <a:xfrm flipV="1">
            <a:off x="7562543" y="4466589"/>
            <a:ext cx="0" cy="538479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903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Field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Field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Liefert Wert für ein Feld in einem Objekt zurück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213100" y="3048089"/>
            <a:ext cx="66929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com.coxautodev.graphql.tools.GraphQLResolver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BeerFieldResolver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GraphQLResolver</a:t>
            </a:r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List&lt;Rating&gt;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(Beer 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.getRatings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stream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filter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r.getStars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==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collect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Collectors.toList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());  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3891441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3178158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1BCA4C6-3239-9F4C-9E5C-63BB6CEA79DA}"/>
              </a:ext>
            </a:extLst>
          </p:cNvPr>
          <p:cNvSpPr/>
          <p:nvPr/>
        </p:nvSpPr>
        <p:spPr>
          <a:xfrm>
            <a:off x="520700" y="3840371"/>
            <a:ext cx="9194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com.coxautodev.graphql.tools.FieldResolverError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No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method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found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any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following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signatures</a:t>
            </a:r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without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of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graphql.schema.DataFetchingEnvironment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last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argument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), in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priority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order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</a:p>
          <a:p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nh.graphql.beeradvisor.rating.graphql.RatingQueryResolver.beer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(~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nh.graphql.beeradvisor.rating.graphql.RatingQueryResolver.getBeer(~</a:t>
            </a:r>
            <a:r>
              <a:rPr lang="de-DE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FE3445F-1B9B-F747-B860-D639CB57A422}"/>
              </a:ext>
            </a:extLst>
          </p:cNvPr>
          <p:cNvSpPr txBox="1"/>
          <p:nvPr/>
        </p:nvSpPr>
        <p:spPr>
          <a:xfrm>
            <a:off x="203200" y="1026060"/>
            <a:ext cx="84074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Validierung beim Starten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vorhanden sein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Methoden-Parameter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müssen zum Schema passen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AABF5E0-60F0-6D44-9803-182E8EA92C0F}"/>
              </a:ext>
            </a:extLst>
          </p:cNvPr>
          <p:cNvSpPr/>
          <p:nvPr/>
        </p:nvSpPr>
        <p:spPr>
          <a:xfrm>
            <a:off x="6907014" y="785691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37298409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Validierung zur Laufzeit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immer mit korrekten Parametern aufgerufen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haben korrekten Typ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sind ggf. nicht null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A02C7C3-D7E4-BE4C-BF49-236BD4F69DA2}"/>
              </a:ext>
            </a:extLst>
          </p:cNvPr>
          <p:cNvSpPr/>
          <p:nvPr/>
        </p:nvSpPr>
        <p:spPr>
          <a:xfrm>
            <a:off x="6907014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208376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Validierung zur Laufzeit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immer mit korrekten Parametern aufgerufen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haben korrekten Typ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sind ggf. nicht null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Rückgabe-Wert eines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überprüft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 erhält nie ungültige Werte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A02C7C3-D7E4-BE4C-BF49-236BD4F69DA2}"/>
              </a:ext>
            </a:extLst>
          </p:cNvPr>
          <p:cNvSpPr/>
          <p:nvPr/>
        </p:nvSpPr>
        <p:spPr>
          <a:xfrm>
            <a:off x="6907014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8805553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Validierung zur Laufzeit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immer mit korrekten Parametern aufgerufen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haben korrekten Typ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sind ggf. nicht null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Rückgabe-Wert eines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überprüft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 erhält nie ungültige Werte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Felder herausgegeben, die auch im Schema definiert sind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anderen Felder einer Java-Klasse sind "unsichtbar"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A02C7C3-D7E4-BE4C-BF49-236BD4F69DA2}"/>
              </a:ext>
            </a:extLst>
          </p:cNvPr>
          <p:cNvSpPr/>
          <p:nvPr/>
        </p:nvSpPr>
        <p:spPr>
          <a:xfrm>
            <a:off x="6907014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1534326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erzeugen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Schema-Instanz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verbindet SDL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163294" y="2695367"/>
            <a:ext cx="655220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com.coxautodev.graphql.tools.SchemaParser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BeerSchemaFactory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SchemaParser.newParser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file</a:t>
            </a:r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beer.graphqls</a:t>
            </a:r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resolvers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BeerMutationResolver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(), 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 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BeerQueryResolver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makeExecutableSchema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51DB17A-CA0A-8440-9A46-8662FA74FE53}"/>
              </a:ext>
            </a:extLst>
          </p:cNvPr>
          <p:cNvSpPr/>
          <p:nvPr/>
        </p:nvSpPr>
        <p:spPr>
          <a:xfrm>
            <a:off x="6907014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51E514B-95C7-AF43-ADD5-1D7F46074249}"/>
              </a:ext>
            </a:extLst>
          </p:cNvPr>
          <p:cNvSpPr/>
          <p:nvPr/>
        </p:nvSpPr>
        <p:spPr>
          <a:xfrm>
            <a:off x="915111" y="4687394"/>
            <a:ext cx="17419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Schema-Datei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638E0FD3-885D-334E-BACB-B77AB4BC3795}"/>
              </a:ext>
            </a:extLst>
          </p:cNvPr>
          <p:cNvCxnSpPr>
            <a:cxnSpLocks/>
          </p:cNvCxnSpPr>
          <p:nvPr/>
        </p:nvCxnSpPr>
        <p:spPr>
          <a:xfrm flipV="1">
            <a:off x="2438400" y="4841283"/>
            <a:ext cx="1442443" cy="3909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2F52FBF-861F-6346-B886-A9B85F452266}"/>
              </a:ext>
            </a:extLst>
          </p:cNvPr>
          <p:cNvCxnSpPr>
            <a:cxnSpLocks/>
          </p:cNvCxnSpPr>
          <p:nvPr/>
        </p:nvCxnSpPr>
        <p:spPr>
          <a:xfrm flipV="1">
            <a:off x="2438399" y="5145151"/>
            <a:ext cx="1442443" cy="3909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AD7A6B4A-C9B2-6943-9D25-7E3A593AAEE8}"/>
              </a:ext>
            </a:extLst>
          </p:cNvPr>
          <p:cNvSpPr/>
          <p:nvPr/>
        </p:nvSpPr>
        <p:spPr>
          <a:xfrm>
            <a:off x="915111" y="5000732"/>
            <a:ext cx="17419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Alle </a:t>
            </a:r>
            <a:r>
              <a:rPr lang="de-DE" sz="14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9775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ausführen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 ausführen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-level)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778531" y="1612383"/>
            <a:ext cx="655220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graphql.schema.</a:t>
            </a:r>
            <a:r>
              <a:rPr lang="de-DE" sz="16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BeerSchemaFactory.createSchema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.newGraphQL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).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51DB17A-CA0A-8440-9A46-8662FA74FE53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51E514B-95C7-AF43-ADD5-1D7F46074249}"/>
              </a:ext>
            </a:extLst>
          </p:cNvPr>
          <p:cNvSpPr/>
          <p:nvPr/>
        </p:nvSpPr>
        <p:spPr>
          <a:xfrm>
            <a:off x="0" y="2823175"/>
            <a:ext cx="17419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erzeugen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638E0FD3-885D-334E-BACB-B77AB4BC3795}"/>
              </a:ext>
            </a:extLst>
          </p:cNvPr>
          <p:cNvCxnSpPr>
            <a:cxnSpLocks/>
          </p:cNvCxnSpPr>
          <p:nvPr/>
        </p:nvCxnSpPr>
        <p:spPr>
          <a:xfrm>
            <a:off x="2039006" y="2995027"/>
            <a:ext cx="1353243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2F52FBF-861F-6346-B886-A9B85F452266}"/>
              </a:ext>
            </a:extLst>
          </p:cNvPr>
          <p:cNvCxnSpPr>
            <a:cxnSpLocks/>
          </p:cNvCxnSpPr>
          <p:nvPr/>
        </p:nvCxnSpPr>
        <p:spPr>
          <a:xfrm>
            <a:off x="2039006" y="3725216"/>
            <a:ext cx="1333125" cy="1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AD7A6B4A-C9B2-6943-9D25-7E3A593AAEE8}"/>
              </a:ext>
            </a:extLst>
          </p:cNvPr>
          <p:cNvSpPr/>
          <p:nvPr/>
        </p:nvSpPr>
        <p:spPr>
          <a:xfrm>
            <a:off x="0" y="3580797"/>
            <a:ext cx="28494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Ausführungsumgebung 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erzeugen</a:t>
            </a:r>
          </a:p>
        </p:txBody>
      </p:sp>
    </p:spTree>
    <p:extLst>
      <p:ext uri="{BB962C8B-B14F-4D97-AF65-F5344CB8AC3E}">
        <p14:creationId xmlns:p14="http://schemas.microsoft.com/office/powerpoint/2010/main" val="7265672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ausführen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 ausführen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-level)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778531" y="1612383"/>
            <a:ext cx="655220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graphql.GraphQL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graphql.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ExecutionInput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BeerSchemaFactory.createSchema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GraphQL.newGraphQL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ExecutionInput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executionInput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ExecutionInput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.newExecutionInput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.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endParaRPr lang="de-DE" sz="16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("</a:t>
            </a:r>
            <a:r>
              <a:rPr lang="de-DE" sz="16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  <a:r>
              <a:rPr lang="de-DE" sz="16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beers</a:t>
            </a:r>
            <a:r>
              <a:rPr lang="de-DE" sz="16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6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</a:t>
            </a:r>
            <a:r>
              <a:rPr lang="de-DE" sz="16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author</a:t>
            </a:r>
            <a:r>
              <a:rPr lang="de-DE" sz="16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} }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</a:t>
            </a:r>
            <a:b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.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51DB17A-CA0A-8440-9A46-8662FA74FE53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2F52FBF-861F-6346-B886-A9B85F452266}"/>
              </a:ext>
            </a:extLst>
          </p:cNvPr>
          <p:cNvCxnSpPr>
            <a:cxnSpLocks/>
          </p:cNvCxnSpPr>
          <p:nvPr/>
        </p:nvCxnSpPr>
        <p:spPr>
          <a:xfrm flipV="1">
            <a:off x="1523288" y="4456581"/>
            <a:ext cx="1442443" cy="3909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AD7A6B4A-C9B2-6943-9D25-7E3A593AAEE8}"/>
              </a:ext>
            </a:extLst>
          </p:cNvPr>
          <p:cNvSpPr/>
          <p:nvPr/>
        </p:nvSpPr>
        <p:spPr>
          <a:xfrm>
            <a:off x="0" y="4312162"/>
            <a:ext cx="17419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definieren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(hier könnten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zB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auch Argumente angegeben werden)</a:t>
            </a:r>
          </a:p>
        </p:txBody>
      </p:sp>
    </p:spTree>
    <p:extLst>
      <p:ext uri="{BB962C8B-B14F-4D97-AF65-F5344CB8AC3E}">
        <p14:creationId xmlns:p14="http://schemas.microsoft.com/office/powerpoint/2010/main" val="6995417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ausführen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 ausführen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-level)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778531" y="1612383"/>
            <a:ext cx="6552206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graphql.GraphQL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graphql.ExecutionInput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ExecutionResult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BeerSchemaFactory.createSchema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GraphQL.newGraphQL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ExecutionInput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executionInput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ExecutionInput.newExecutionInput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("{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} }")</a:t>
            </a: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ExecutionResult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executionResult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 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graphQL.execute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executionInput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  <a:b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Object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executionResult.getData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51DB17A-CA0A-8440-9A46-8662FA74FE53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51E514B-95C7-AF43-ADD5-1D7F46074249}"/>
              </a:ext>
            </a:extLst>
          </p:cNvPr>
          <p:cNvSpPr/>
          <p:nvPr/>
        </p:nvSpPr>
        <p:spPr>
          <a:xfrm>
            <a:off x="0" y="5758775"/>
            <a:ext cx="17419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ausführen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638E0FD3-885D-334E-BACB-B77AB4BC3795}"/>
              </a:ext>
            </a:extLst>
          </p:cNvPr>
          <p:cNvCxnSpPr>
            <a:cxnSpLocks/>
          </p:cNvCxnSpPr>
          <p:nvPr/>
        </p:nvCxnSpPr>
        <p:spPr>
          <a:xfrm flipV="1">
            <a:off x="1523289" y="5916573"/>
            <a:ext cx="2045411" cy="1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2F52FBF-861F-6346-B886-A9B85F452266}"/>
              </a:ext>
            </a:extLst>
          </p:cNvPr>
          <p:cNvCxnSpPr>
            <a:cxnSpLocks/>
          </p:cNvCxnSpPr>
          <p:nvPr/>
        </p:nvCxnSpPr>
        <p:spPr>
          <a:xfrm>
            <a:off x="2400300" y="6436106"/>
            <a:ext cx="1168400" cy="167894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AD7A6B4A-C9B2-6943-9D25-7E3A593AAEE8}"/>
              </a:ext>
            </a:extLst>
          </p:cNvPr>
          <p:cNvSpPr/>
          <p:nvPr/>
        </p:nvSpPr>
        <p:spPr>
          <a:xfrm>
            <a:off x="0" y="6291687"/>
            <a:ext cx="24003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Daten auslesen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(oder Fehler)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data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: verschachtelte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Map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971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ausführen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8393807" y="78569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 ausführen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Servlet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841601" y="2339952"/>
            <a:ext cx="655220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graphql.servlet.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SimpleGraphQLHttpServlet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BeerSchemaFactory.createSchema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SimpleGraphQLHttpServlet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SimpleGraphQLHttpServlet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newBuilder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... Servlet in Container anmelden ...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6F2F987-BF6E-E649-B627-B30EB9700A43}"/>
              </a:ext>
            </a:extLst>
          </p:cNvPr>
          <p:cNvSpPr/>
          <p:nvPr/>
        </p:nvSpPr>
        <p:spPr>
          <a:xfrm>
            <a:off x="152054" y="6308773"/>
            <a:ext cx="99312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 localhost:9000/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graphql?query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='{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 }'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F62548D-3F5C-2F42-9286-E52B0C304823}"/>
              </a:ext>
            </a:extLst>
          </p:cNvPr>
          <p:cNvSpPr/>
          <p:nvPr/>
        </p:nvSpPr>
        <p:spPr>
          <a:xfrm>
            <a:off x="152054" y="6011220"/>
            <a:ext cx="3365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Query ausführen</a:t>
            </a:r>
          </a:p>
        </p:txBody>
      </p:sp>
    </p:spTree>
    <p:extLst>
      <p:ext uri="{BB962C8B-B14F-4D97-AF65-F5344CB8AC3E}">
        <p14:creationId xmlns:p14="http://schemas.microsoft.com/office/powerpoint/2010/main" val="5112993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Modularisierung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6C508E-FE31-CE48-9673-F016806A35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1"/>
            <a:ext cx="9499600" cy="9754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Beispiel: mehrere </a:t>
            </a:r>
            <a:r>
              <a:rPr lang="de-DE" dirty="0" err="1"/>
              <a:t>Domainen</a:t>
            </a:r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E6EB279-E036-4249-AB49-7DF2584FB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695" y="2001521"/>
            <a:ext cx="6160599" cy="404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9261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modularisieren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6C508E-FE31-CE48-9673-F016806A35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1"/>
            <a:ext cx="9499600" cy="9754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Schema-Beschreibung auf mehrere Dateien verteilen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Neue Typen und </a:t>
            </a:r>
            <a:r>
              <a:rPr lang="de-DE" sz="2000" b="0" dirty="0" err="1">
                <a:solidFill>
                  <a:srgbClr val="36544F"/>
                </a:solidFill>
              </a:rPr>
              <a:t>Queries</a:t>
            </a:r>
            <a:r>
              <a:rPr lang="de-DE" sz="2000" b="0" dirty="0">
                <a:solidFill>
                  <a:srgbClr val="36544F"/>
                </a:solidFill>
              </a:rPr>
              <a:t> können definiert werden</a:t>
            </a:r>
          </a:p>
          <a:p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325B9BB-672C-2649-8BEE-58E05EB7033C}"/>
              </a:ext>
            </a:extLst>
          </p:cNvPr>
          <p:cNvSpPr/>
          <p:nvPr/>
        </p:nvSpPr>
        <p:spPr>
          <a:xfrm>
            <a:off x="4432620" y="2276605"/>
            <a:ext cx="4953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shops.graphqls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 </a:t>
            </a: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extend</a:t>
            </a: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type </a:t>
            </a:r>
            <a:r>
              <a:rPr lang="de-DE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[Shop!]!</a:t>
            </a:r>
            <a:b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1879FCE-C49B-2F41-9B80-82C8023DAE51}"/>
              </a:ext>
            </a:extLst>
          </p:cNvPr>
          <p:cNvSpPr/>
          <p:nvPr/>
        </p:nvSpPr>
        <p:spPr>
          <a:xfrm>
            <a:off x="1395392" y="2875274"/>
            <a:ext cx="17419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Neuer </a:t>
            </a:r>
            <a:r>
              <a:rPr lang="de-DE" sz="14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-Type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890F9385-CE44-8C45-99E0-2FDEACA71CA1}"/>
              </a:ext>
            </a:extLst>
          </p:cNvPr>
          <p:cNvCxnSpPr>
            <a:cxnSpLocks/>
          </p:cNvCxnSpPr>
          <p:nvPr/>
        </p:nvCxnSpPr>
        <p:spPr>
          <a:xfrm>
            <a:off x="3032567" y="3018176"/>
            <a:ext cx="1400053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BD7465F3-671F-CF41-939F-7FE522D55E0B}"/>
              </a:ext>
            </a:extLst>
          </p:cNvPr>
          <p:cNvSpPr/>
          <p:nvPr/>
        </p:nvSpPr>
        <p:spPr>
          <a:xfrm>
            <a:off x="1395392" y="4782195"/>
            <a:ext cx="21811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Root-Feld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in Root-Type</a:t>
            </a:r>
          </a:p>
          <a:p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GraphQLQueryResolver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13F26C12-5553-2C4B-AF5B-D97932BB5A12}"/>
              </a:ext>
            </a:extLst>
          </p:cNvPr>
          <p:cNvCxnSpPr>
            <a:cxnSpLocks/>
          </p:cNvCxnSpPr>
          <p:nvPr/>
        </p:nvCxnSpPr>
        <p:spPr>
          <a:xfrm>
            <a:off x="2962544" y="4926065"/>
            <a:ext cx="1400053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42809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Modularisierung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6C508E-FE31-CE48-9673-F016806A35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1"/>
            <a:ext cx="9499600" cy="9754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Beispiel: Referenzen zwischen </a:t>
            </a:r>
            <a:r>
              <a:rPr lang="de-DE" dirty="0" err="1"/>
              <a:t>Domainen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BE590FC-9853-4943-8C44-DCE5A0965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08" y="2011870"/>
            <a:ext cx="6598637" cy="432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955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modularisieren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6C508E-FE31-CE48-9673-F016806A35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1"/>
            <a:ext cx="9499600" cy="9754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Schema-Beschreibung 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Bestehende Typen können weiter verwendet werden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6F42346-A0E3-6444-9DDB-5ADB7ED969E3}"/>
              </a:ext>
            </a:extLst>
          </p:cNvPr>
          <p:cNvSpPr/>
          <p:nvPr/>
        </p:nvSpPr>
        <p:spPr>
          <a:xfrm>
            <a:off x="4432620" y="2276605"/>
            <a:ext cx="4953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shops.graphqls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 </a:t>
            </a: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  <a:b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  <a:b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 err="1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</a:t>
            </a:r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type </a:t>
            </a:r>
            <a:r>
              <a:rPr lang="de-DE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 </a:t>
            </a:r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[Shop!]!</a:t>
            </a:r>
            <a:b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F279FE6-C05B-054A-9CA7-E5DCC44D3C40}"/>
              </a:ext>
            </a:extLst>
          </p:cNvPr>
          <p:cNvSpPr/>
          <p:nvPr/>
        </p:nvSpPr>
        <p:spPr>
          <a:xfrm>
            <a:off x="1395392" y="3690114"/>
            <a:ext cx="21927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Verwenden eines </a:t>
            </a:r>
            <a:r>
              <a:rPr lang="de-DE" sz="14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aus anderem Schema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8F31E329-3029-2549-90D5-5195DFA2A553}"/>
              </a:ext>
            </a:extLst>
          </p:cNvPr>
          <p:cNvCxnSpPr>
            <a:cxnSpLocks/>
          </p:cNvCxnSpPr>
          <p:nvPr/>
        </p:nvCxnSpPr>
        <p:spPr>
          <a:xfrm>
            <a:off x="3460830" y="3833016"/>
            <a:ext cx="971790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8679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modularisieren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6C508E-FE31-CE48-9673-F016806A35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1"/>
            <a:ext cx="9499600" cy="9754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Schema-Beschreibung 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Bestehende Typen können weiter verwendet werden oder erweitert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Mehrere Field-</a:t>
            </a:r>
            <a:r>
              <a:rPr lang="de-DE" sz="2000" b="0" dirty="0" err="1">
                <a:solidFill>
                  <a:srgbClr val="36544F"/>
                </a:solidFill>
              </a:rPr>
              <a:t>Resolver</a:t>
            </a:r>
            <a:r>
              <a:rPr lang="de-DE" sz="2000" b="0" dirty="0">
                <a:solidFill>
                  <a:srgbClr val="36544F"/>
                </a:solidFill>
              </a:rPr>
              <a:t> für einen Type möglich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6F42346-A0E3-6444-9DDB-5ADB7ED969E3}"/>
              </a:ext>
            </a:extLst>
          </p:cNvPr>
          <p:cNvSpPr/>
          <p:nvPr/>
        </p:nvSpPr>
        <p:spPr>
          <a:xfrm>
            <a:off x="4432620" y="2276605"/>
            <a:ext cx="4953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shops.graphqls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 </a:t>
            </a:r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  <a:b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  <a:b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 err="1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</a:t>
            </a:r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type </a:t>
            </a:r>
            <a:r>
              <a:rPr lang="de-DE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 </a:t>
            </a:r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[Shop!]!</a:t>
            </a:r>
            <a:b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extend</a:t>
            </a: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type </a:t>
            </a:r>
            <a:r>
              <a:rPr lang="de-DE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[Shop!]!</a:t>
            </a:r>
            <a:b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de-DE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E81B17-BFB3-2846-9864-6E0702302612}"/>
              </a:ext>
            </a:extLst>
          </p:cNvPr>
          <p:cNvSpPr/>
          <p:nvPr/>
        </p:nvSpPr>
        <p:spPr>
          <a:xfrm>
            <a:off x="1395392" y="5901927"/>
            <a:ext cx="26441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 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in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bestehendem "Beer"</a:t>
            </a:r>
          </a:p>
          <a:p>
            <a:endParaRPr lang="de-DE" sz="10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 Semibold" charset="0"/>
              </a:rPr>
              <a:t>GraphQLResolver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 Semibold" charset="0"/>
              </a:rPr>
              <a:t>&lt;Beer&gt;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EA8E393-5F7C-2940-BA0C-A46833321A17}"/>
              </a:ext>
            </a:extLst>
          </p:cNvPr>
          <p:cNvCxnSpPr>
            <a:cxnSpLocks/>
          </p:cNvCxnSpPr>
          <p:nvPr/>
        </p:nvCxnSpPr>
        <p:spPr>
          <a:xfrm>
            <a:off x="2962544" y="6045797"/>
            <a:ext cx="1400053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0282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modularisieren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Schema-Instanz: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mehrere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SDLs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163294" y="2351047"/>
            <a:ext cx="6552206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com.coxautodev.graphql.tools.SchemaParser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BeerSchemaFactory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SchemaParser.newParser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file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beer.graphqls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</a:t>
            </a:r>
            <a:r>
              <a:rPr lang="de-DE" sz="1600" dirty="0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</a:t>
            </a:r>
            <a:r>
              <a:rPr lang="de-DE" sz="1600" dirty="0" err="1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file</a:t>
            </a:r>
            <a:r>
              <a:rPr lang="de-DE" sz="1600" dirty="0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sz="1600" dirty="0" err="1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shop.graphqls</a:t>
            </a:r>
            <a:r>
              <a:rPr lang="de-DE" sz="1600" dirty="0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resolvers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BeerMutationResolver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(), 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 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BeerQueryResolver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(),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     </a:t>
            </a:r>
            <a:r>
              <a:rPr lang="de-DE" sz="1600" dirty="0" err="1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</a:t>
            </a:r>
            <a:r>
              <a:rPr lang="de-DE" sz="1600" dirty="0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ShopQueryResolver</a:t>
            </a:r>
            <a:r>
              <a:rPr lang="de-DE" sz="1600" dirty="0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(),</a:t>
            </a:r>
          </a:p>
          <a:p>
            <a:r>
              <a:rPr lang="de-DE" sz="1600" dirty="0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     </a:t>
            </a:r>
            <a:r>
              <a:rPr lang="de-DE" sz="1600" dirty="0" err="1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</a:t>
            </a:r>
            <a:r>
              <a:rPr lang="de-DE" sz="1600" dirty="0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ShopBeerFieldResolver</a:t>
            </a:r>
            <a:r>
              <a:rPr lang="de-DE" sz="1600" dirty="0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makeExecutableSchema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51DB17A-CA0A-8440-9A46-8662FA74FE53}"/>
              </a:ext>
            </a:extLst>
          </p:cNvPr>
          <p:cNvSpPr/>
          <p:nvPr/>
        </p:nvSpPr>
        <p:spPr>
          <a:xfrm>
            <a:off x="6907014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33107680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60785"/>
            <a:ext cx="95123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A99209C-2798-3446-8F41-7DEE05E5E891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B59617F-61D1-A54B-ACC8-BFB8652FEDEA}"/>
              </a:ext>
            </a:extLst>
          </p:cNvPr>
          <p:cNvSpPr/>
          <p:nvPr/>
        </p:nvSpPr>
        <p:spPr>
          <a:xfrm>
            <a:off x="6907014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FC53D12-EC6D-0E4A-8D09-205FA6BB4CA3}"/>
              </a:ext>
            </a:extLst>
          </p:cNvPr>
          <p:cNvSpPr/>
          <p:nvPr/>
        </p:nvSpPr>
        <p:spPr>
          <a:xfrm>
            <a:off x="5407521" y="790224"/>
            <a:ext cx="1499493" cy="33377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8630305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60785"/>
            <a:ext cx="95123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mit SDL beschreiben (*.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A99209C-2798-3446-8F41-7DEE05E5E891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B59617F-61D1-A54B-ACC8-BFB8652FEDEA}"/>
              </a:ext>
            </a:extLst>
          </p:cNvPr>
          <p:cNvSpPr/>
          <p:nvPr/>
        </p:nvSpPr>
        <p:spPr>
          <a:xfrm>
            <a:off x="6907014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FC53D12-EC6D-0E4A-8D09-205FA6BB4CA3}"/>
              </a:ext>
            </a:extLst>
          </p:cNvPr>
          <p:cNvSpPr/>
          <p:nvPr/>
        </p:nvSpPr>
        <p:spPr>
          <a:xfrm>
            <a:off x="5407521" y="790224"/>
            <a:ext cx="1499493" cy="33377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289884547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60785"/>
            <a:ext cx="95123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mit SDL beschreiben (*.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(mindestens für Query) schreiben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Evtl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Field-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entwickeln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A99209C-2798-3446-8F41-7DEE05E5E891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B59617F-61D1-A54B-ACC8-BFB8652FEDEA}"/>
              </a:ext>
            </a:extLst>
          </p:cNvPr>
          <p:cNvSpPr/>
          <p:nvPr/>
        </p:nvSpPr>
        <p:spPr>
          <a:xfrm>
            <a:off x="6907014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FC53D12-EC6D-0E4A-8D09-205FA6BB4CA3}"/>
              </a:ext>
            </a:extLst>
          </p:cNvPr>
          <p:cNvSpPr/>
          <p:nvPr/>
        </p:nvSpPr>
        <p:spPr>
          <a:xfrm>
            <a:off x="5407521" y="790224"/>
            <a:ext cx="1499493" cy="33377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3554951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r>
              <a:rPr lang="de-DE" dirty="0"/>
              <a:t> (Alpha)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4792085" y="5319162"/>
            <a:ext cx="28801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docs.gitlab.com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ee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api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709158C-9680-874F-A8E4-75F8A8B4E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51" y="539843"/>
            <a:ext cx="5245099" cy="477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9486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60785"/>
            <a:ext cx="9512300" cy="316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mit SDL beschreiben (*.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(mindestens für Query) schreiben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Evtl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Field-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entwickeln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SDL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Flexible Konfiguration für viele Teile möglich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ObjectMapper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A99209C-2798-3446-8F41-7DEE05E5E891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B59617F-61D1-A54B-ACC8-BFB8652FEDEA}"/>
              </a:ext>
            </a:extLst>
          </p:cNvPr>
          <p:cNvSpPr/>
          <p:nvPr/>
        </p:nvSpPr>
        <p:spPr>
          <a:xfrm>
            <a:off x="6907014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FC53D12-EC6D-0E4A-8D09-205FA6BB4CA3}"/>
              </a:ext>
            </a:extLst>
          </p:cNvPr>
          <p:cNvSpPr/>
          <p:nvPr/>
        </p:nvSpPr>
        <p:spPr>
          <a:xfrm>
            <a:off x="5407521" y="790224"/>
            <a:ext cx="1499493" cy="33377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20596005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60785"/>
            <a:ext cx="95123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mit SDL beschreiben (*.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(mindestens für Query) schreiben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Evtl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Field-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entwickeln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SDL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Flexible Konfiguration für viele Teile möglich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ObjectMapper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instantiieren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in Container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deployen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A99209C-2798-3446-8F41-7DEE05E5E891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B59617F-61D1-A54B-ACC8-BFB8652FEDEA}"/>
              </a:ext>
            </a:extLst>
          </p:cNvPr>
          <p:cNvSpPr/>
          <p:nvPr/>
        </p:nvSpPr>
        <p:spPr>
          <a:xfrm>
            <a:off x="6907014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FC53D12-EC6D-0E4A-8D09-205FA6BB4CA3}"/>
              </a:ext>
            </a:extLst>
          </p:cNvPr>
          <p:cNvSpPr/>
          <p:nvPr/>
        </p:nvSpPr>
        <p:spPr>
          <a:xfrm>
            <a:off x="5407521" y="790224"/>
            <a:ext cx="1499493" cy="33377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41528804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Boot Starter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Vereinfacht das Setup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-Anwendungen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273AD2-96EC-0C4D-B0B8-8D14BCD2D449}"/>
              </a:ext>
            </a:extLst>
          </p:cNvPr>
          <p:cNvSpPr/>
          <p:nvPr/>
        </p:nvSpPr>
        <p:spPr>
          <a:xfrm>
            <a:off x="8423547" y="773356"/>
            <a:ext cx="1482453" cy="333777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</p:spTree>
    <p:extLst>
      <p:ext uri="{BB962C8B-B14F-4D97-AF65-F5344CB8AC3E}">
        <p14:creationId xmlns:p14="http://schemas.microsoft.com/office/powerpoint/2010/main" val="10454904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Boot Starter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Vereinfacht das Setup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273AD2-96EC-0C4D-B0B8-8D14BCD2D449}"/>
              </a:ext>
            </a:extLst>
          </p:cNvPr>
          <p:cNvSpPr/>
          <p:nvPr/>
        </p:nvSpPr>
        <p:spPr>
          <a:xfrm>
            <a:off x="8423547" y="773356"/>
            <a:ext cx="1482453" cy="333777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</p:spTree>
    <p:extLst>
      <p:ext uri="{BB962C8B-B14F-4D97-AF65-F5344CB8AC3E}">
        <p14:creationId xmlns:p14="http://schemas.microsoft.com/office/powerpoint/2010/main" val="14548537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Boot Starter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Vereinfacht das Setup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273AD2-96EC-0C4D-B0B8-8D14BCD2D449}"/>
              </a:ext>
            </a:extLst>
          </p:cNvPr>
          <p:cNvSpPr/>
          <p:nvPr/>
        </p:nvSpPr>
        <p:spPr>
          <a:xfrm>
            <a:off x="8423547" y="773356"/>
            <a:ext cx="1482453" cy="333777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</p:spTree>
    <p:extLst>
      <p:ext uri="{BB962C8B-B14F-4D97-AF65-F5344CB8AC3E}">
        <p14:creationId xmlns:p14="http://schemas.microsoft.com/office/powerpoint/2010/main" val="380089747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Boot Starter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Vereinfacht das Setup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 und Servlet-Mapping erfolgt per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application.properties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273AD2-96EC-0C4D-B0B8-8D14BCD2D449}"/>
              </a:ext>
            </a:extLst>
          </p:cNvPr>
          <p:cNvSpPr/>
          <p:nvPr/>
        </p:nvSpPr>
        <p:spPr>
          <a:xfrm>
            <a:off x="8423547" y="773356"/>
            <a:ext cx="1482453" cy="333777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</p:spTree>
    <p:extLst>
      <p:ext uri="{BB962C8B-B14F-4D97-AF65-F5344CB8AC3E}">
        <p14:creationId xmlns:p14="http://schemas.microsoft.com/office/powerpoint/2010/main" val="31402716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Boot Starter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Vereinfacht das Setup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 und Servlet-Mapping erfolgt per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application.properties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273AD2-96EC-0C4D-B0B8-8D14BCD2D449}"/>
              </a:ext>
            </a:extLst>
          </p:cNvPr>
          <p:cNvSpPr/>
          <p:nvPr/>
        </p:nvSpPr>
        <p:spPr>
          <a:xfrm>
            <a:off x="8423547" y="773356"/>
            <a:ext cx="1482453" cy="333777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DC8F9E1-BC2B-C747-A6CE-F057C92A2A5C}"/>
              </a:ext>
            </a:extLst>
          </p:cNvPr>
          <p:cNvSpPr/>
          <p:nvPr/>
        </p:nvSpPr>
        <p:spPr>
          <a:xfrm>
            <a:off x="576257" y="4330074"/>
            <a:ext cx="35790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#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application.yaml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mapping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enabled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true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corsEnabled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true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0056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Boot Starter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Vereinfacht das Setup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 und Servlet-Mapping erfolgt per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application.properties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(API Explorer) kann ebenfalls per Konfiguration aktiviert werden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273AD2-96EC-0C4D-B0B8-8D14BCD2D449}"/>
              </a:ext>
            </a:extLst>
          </p:cNvPr>
          <p:cNvSpPr/>
          <p:nvPr/>
        </p:nvSpPr>
        <p:spPr>
          <a:xfrm>
            <a:off x="8423547" y="773356"/>
            <a:ext cx="1482453" cy="333777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DC8F9E1-BC2B-C747-A6CE-F057C92A2A5C}"/>
              </a:ext>
            </a:extLst>
          </p:cNvPr>
          <p:cNvSpPr/>
          <p:nvPr/>
        </p:nvSpPr>
        <p:spPr>
          <a:xfrm>
            <a:off x="576257" y="4330074"/>
            <a:ext cx="35790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#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application.yaml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mapping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enabled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true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corsEnabled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true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4AA713D-3235-F64F-916D-A0D764F4086E}"/>
              </a:ext>
            </a:extLst>
          </p:cNvPr>
          <p:cNvSpPr/>
          <p:nvPr/>
        </p:nvSpPr>
        <p:spPr>
          <a:xfrm>
            <a:off x="4442169" y="4330074"/>
            <a:ext cx="357905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#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application.yaml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graphiql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mapping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graphiql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endpoint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enabled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true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2099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CF92D9-FAB1-5C49-8EA0-E2979A7DC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1BFAC0-A1B3-7645-933E-3804C5EE13D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5329237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An Events (z.B. Datenänderungen) anmelden</a:t>
            </a:r>
          </a:p>
          <a:p>
            <a:r>
              <a:rPr lang="de-DE" b="0" dirty="0">
                <a:solidFill>
                  <a:srgbClr val="36544F"/>
                </a:solidFill>
              </a:rPr>
              <a:t>Server informiert Client sobald es neue Events gibt</a:t>
            </a:r>
          </a:p>
          <a:p>
            <a:r>
              <a:rPr lang="de-DE" b="0" dirty="0">
                <a:solidFill>
                  <a:srgbClr val="36544F"/>
                </a:solidFill>
              </a:rPr>
              <a:t>Kein Pendant in REST (?)</a:t>
            </a:r>
          </a:p>
          <a:p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7D28D61-E402-5440-A190-054C3FC45133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67161337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CF92D9-FAB1-5C49-8EA0-E2979A7DC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1BFAC0-A1B3-7645-933E-3804C5EE13D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An Events (z.B. Datenänderungen) anmelden</a:t>
            </a:r>
          </a:p>
          <a:p>
            <a:r>
              <a:rPr lang="de-DE" b="0" dirty="0">
                <a:solidFill>
                  <a:srgbClr val="36544F"/>
                </a:solidFill>
              </a:rPr>
              <a:t>Server informiert Client sobald es neue Events gibt</a:t>
            </a:r>
          </a:p>
          <a:p>
            <a:r>
              <a:rPr lang="de-DE" b="0" dirty="0">
                <a:solidFill>
                  <a:srgbClr val="36544F"/>
                </a:solidFill>
              </a:rPr>
              <a:t>Kein Pendant in REST (?)</a:t>
            </a:r>
          </a:p>
          <a:p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7D28D61-E402-5440-A190-054C3FC45133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D2C0EC7-B774-324D-B5BF-E211E28DE013}"/>
              </a:ext>
            </a:extLst>
          </p:cNvPr>
          <p:cNvSpPr/>
          <p:nvPr/>
        </p:nvSpPr>
        <p:spPr>
          <a:xfrm>
            <a:off x="864973" y="2661978"/>
            <a:ext cx="297797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subscription</a:t>
            </a:r>
            <a:r>
              <a:rPr lang="de-DE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onNewRating</a:t>
            </a:r>
            <a:r>
              <a:rPr lang="de-DE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endParaRPr lang="de-DE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7EDF067-8010-5E43-9978-D9C5F6C88F39}"/>
              </a:ext>
            </a:extLst>
          </p:cNvPr>
          <p:cNvSpPr/>
          <p:nvPr/>
        </p:nvSpPr>
        <p:spPr>
          <a:xfrm>
            <a:off x="4851400" y="2661977"/>
            <a:ext cx="4953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"R9",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"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"B4"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"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"Lauren Jones"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Very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tasteful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4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5F6D3B41-41DA-C746-9944-26FE024D370F}"/>
              </a:ext>
            </a:extLst>
          </p:cNvPr>
          <p:cNvCxnSpPr>
            <a:cxnSpLocks/>
          </p:cNvCxnSpPr>
          <p:nvPr/>
        </p:nvCxnSpPr>
        <p:spPr>
          <a:xfrm>
            <a:off x="3113902" y="4275438"/>
            <a:ext cx="195991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106CC241-E405-0649-A135-C329F9636B16}"/>
              </a:ext>
            </a:extLst>
          </p:cNvPr>
          <p:cNvSpPr/>
          <p:nvPr/>
        </p:nvSpPr>
        <p:spPr>
          <a:xfrm>
            <a:off x="3043536" y="3690678"/>
            <a:ext cx="13244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rgbClr val="41719C"/>
                </a:solidFill>
                <a:latin typeface="Source Sans Pro" panose="020B0503030403020204" pitchFamily="34" charset="77"/>
              </a:rPr>
              <a:t>Bei jedem</a:t>
            </a:r>
          </a:p>
          <a:p>
            <a:r>
              <a:rPr lang="de-DE" sz="1600" dirty="0">
                <a:solidFill>
                  <a:srgbClr val="41719C"/>
                </a:solidFill>
                <a:latin typeface="Source Sans Pro" panose="020B0503030403020204" pitchFamily="34" charset="77"/>
              </a:rPr>
              <a:t>neuen Rating</a:t>
            </a:r>
          </a:p>
        </p:txBody>
      </p:sp>
    </p:spTree>
    <p:extLst>
      <p:ext uri="{BB962C8B-B14F-4D97-AF65-F5344CB8AC3E}">
        <p14:creationId xmlns:p14="http://schemas.microsoft.com/office/powerpoint/2010/main" val="2777089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4075</Words>
  <Application>Microsoft Macintosh PowerPoint</Application>
  <PresentationFormat>A4-Papier (210 x 297 mm)</PresentationFormat>
  <Paragraphs>1183</Paragraphs>
  <Slides>113</Slides>
  <Notes>21</Notes>
  <HiddenSlides>22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113</vt:i4>
      </vt:variant>
    </vt:vector>
  </HeadingPairs>
  <TitlesOfParts>
    <vt:vector size="126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bedcon| September 2018 | @nilshartmann</vt:lpstr>
      <vt:lpstr>@nilshartmann</vt:lpstr>
      <vt:lpstr>PowerPoint-Präsentation</vt:lpstr>
      <vt:lpstr>GraphQL</vt:lpstr>
      <vt:lpstr>GraphQL</vt:lpstr>
      <vt:lpstr>GraphQL</vt:lpstr>
      <vt:lpstr>GraphQL</vt:lpstr>
      <vt:lpstr>GitHub</vt:lpstr>
      <vt:lpstr>GitLab (Alpha)</vt:lpstr>
      <vt:lpstr>Atlassian</vt:lpstr>
      <vt:lpstr>Twitter</vt:lpstr>
      <vt:lpstr>New York Times</vt:lpstr>
      <vt:lpstr>Source-Code: https://bit.ly/jughh-graphql-example</vt:lpstr>
      <vt:lpstr>http://localhost:9000</vt:lpstr>
      <vt:lpstr>Beispiel: Intellij IDEA</vt:lpstr>
      <vt:lpstr>Beispiel: VS Code</vt:lpstr>
      <vt:lpstr>PowerPoint-Präsentation</vt:lpstr>
      <vt:lpstr>BeerAdvisor Domaine</vt:lpstr>
      <vt:lpstr>Abfragen mit REST</vt:lpstr>
      <vt:lpstr>Abfragen mit REST</vt:lpstr>
      <vt:lpstr>Abfragen mit REST</vt:lpstr>
      <vt:lpstr>Abfragen mit GraphQL</vt:lpstr>
      <vt:lpstr>Abfragen mit GraphQL</vt:lpstr>
      <vt:lpstr>Einsatzszenarien</vt:lpstr>
      <vt:lpstr>Einsatzszenarien</vt:lpstr>
      <vt:lpstr>Teil 1: Abfragen und Schema</vt:lpstr>
      <vt:lpstr>query Language</vt:lpstr>
      <vt:lpstr>query Language</vt:lpstr>
      <vt:lpstr>query Language</vt:lpstr>
      <vt:lpstr>query Language: Operations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Queries ausführen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Queries ausführen</vt:lpstr>
      <vt:lpstr>GraphQL Schema</vt:lpstr>
      <vt:lpstr>Teil 2: Runtime-Umgebung (AKA: Deine Anwendung)</vt:lpstr>
      <vt:lpstr>graphql-java Projekt Familie</vt:lpstr>
      <vt:lpstr>graphql-java Projekt Familie</vt:lpstr>
      <vt:lpstr>graphql-java Projekt Familie</vt:lpstr>
      <vt:lpstr>graphql-java Projekt Familie</vt:lpstr>
      <vt:lpstr>Schema</vt:lpstr>
      <vt:lpstr>Resolver</vt:lpstr>
      <vt:lpstr>Resolver</vt:lpstr>
      <vt:lpstr>Resolver</vt:lpstr>
      <vt:lpstr>Resolver</vt:lpstr>
      <vt:lpstr>Resolver</vt:lpstr>
      <vt:lpstr>Resolver</vt:lpstr>
      <vt:lpstr>Resolver</vt:lpstr>
      <vt:lpstr>Resolver</vt:lpstr>
      <vt:lpstr>Resolving zur Laufzeit</vt:lpstr>
      <vt:lpstr>Resolving zur Laufzeit</vt:lpstr>
      <vt:lpstr>Resolving zur Laufzeit</vt:lpstr>
      <vt:lpstr>Resolving zur Laufzeit</vt:lpstr>
      <vt:lpstr>Resolving zur Laufzeit</vt:lpstr>
      <vt:lpstr>Field Resolver</vt:lpstr>
      <vt:lpstr>Field Resolver</vt:lpstr>
      <vt:lpstr>Field Resolver</vt:lpstr>
      <vt:lpstr>Resolver</vt:lpstr>
      <vt:lpstr>Resolver</vt:lpstr>
      <vt:lpstr>Resolver</vt:lpstr>
      <vt:lpstr>Resolver</vt:lpstr>
      <vt:lpstr>Runtime erzeugen</vt:lpstr>
      <vt:lpstr>Query ausführen</vt:lpstr>
      <vt:lpstr>Query ausführen</vt:lpstr>
      <vt:lpstr>Query ausführen</vt:lpstr>
      <vt:lpstr>Query ausführen</vt:lpstr>
      <vt:lpstr>Modularisierung</vt:lpstr>
      <vt:lpstr>Schema modularisieren</vt:lpstr>
      <vt:lpstr>Modularisierung</vt:lpstr>
      <vt:lpstr>Schema modularisieren</vt:lpstr>
      <vt:lpstr>Schema modularisieren</vt:lpstr>
      <vt:lpstr>Schema modularisieren</vt:lpstr>
      <vt:lpstr>Zusammenfassung</vt:lpstr>
      <vt:lpstr>Zusammenfassung</vt:lpstr>
      <vt:lpstr>Zusammenfassung</vt:lpstr>
      <vt:lpstr>Zusammenfassung</vt:lpstr>
      <vt:lpstr>Zusammenfassung</vt:lpstr>
      <vt:lpstr>Spring Boot Starter</vt:lpstr>
      <vt:lpstr>Spring Boot Starter</vt:lpstr>
      <vt:lpstr>Spring Boot Starter</vt:lpstr>
      <vt:lpstr>Spring Boot Starter</vt:lpstr>
      <vt:lpstr>Spring Boot Starter</vt:lpstr>
      <vt:lpstr>Spring Boot Starter</vt:lpstr>
      <vt:lpstr>Subscriptions</vt:lpstr>
      <vt:lpstr>Subscriptions</vt:lpstr>
      <vt:lpstr>Subscriptions</vt:lpstr>
      <vt:lpstr>Subscriptions</vt:lpstr>
      <vt:lpstr>Subscriptions</vt:lpstr>
      <vt:lpstr>Subscriptions</vt:lpstr>
      <vt:lpstr>Subscriptions</vt:lpstr>
      <vt:lpstr>HTTPS://NILSHARTMANN.NET | @nilshartmann</vt:lpstr>
      <vt:lpstr>mit Apollo und React</vt:lpstr>
      <vt:lpstr>PowerPoint-Präsentation</vt:lpstr>
      <vt:lpstr>Queries</vt:lpstr>
      <vt:lpstr>Queries</vt:lpstr>
      <vt:lpstr>Queries</vt:lpstr>
      <vt:lpstr>Queries</vt:lpstr>
      <vt:lpstr>Typ-sichere Verwendung</vt:lpstr>
      <vt:lpstr>Beispiel: Typ-Sichere Queries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644</cp:revision>
  <cp:lastPrinted>2018-05-30T19:37:50Z</cp:lastPrinted>
  <dcterms:created xsi:type="dcterms:W3CDTF">2016-03-28T15:59:53Z</dcterms:created>
  <dcterms:modified xsi:type="dcterms:W3CDTF">2018-08-29T20:01:25Z</dcterms:modified>
</cp:coreProperties>
</file>